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67" r:id="rId3"/>
    <p:sldId id="268" r:id="rId4"/>
    <p:sldId id="264" r:id="rId5"/>
    <p:sldId id="266" r:id="rId6"/>
    <p:sldId id="271" r:id="rId7"/>
    <p:sldId id="272" r:id="rId8"/>
    <p:sldId id="270" r:id="rId9"/>
    <p:sldId id="273" r:id="rId10"/>
    <p:sldId id="269" r:id="rId11"/>
    <p:sldId id="257" r:id="rId12"/>
    <p:sldId id="259" r:id="rId13"/>
    <p:sldId id="258" r:id="rId14"/>
    <p:sldId id="260" r:id="rId15"/>
    <p:sldId id="261" r:id="rId16"/>
    <p:sldId id="263" r:id="rId17"/>
    <p:sldId id="265" r:id="rId18"/>
    <p:sldId id="27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ritage" initials="H"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2" d="100"/>
          <a:sy n="72" d="100"/>
        </p:scale>
        <p:origin x="-114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3-05T15:41:46.109" idx="7">
    <p:pos x="10" y="10"/>
    <p:text>snow pack, winter picture with snow, faucet with running water/a person drinking
Do you remember a time when the streams dried preventing salmon from spawning.
last slide could be "going forward"</p:text>
  </p:cm>
  <p:cm authorId="0" dt="2018-03-05T16:14:02.059" idx="9">
    <p:pos x="115" y="106"/>
    <p:text>Is there something we should be looking out for?
How can we learn from the past and how do go forward
finidhing picture Elder and kids sharing stories...</p:tex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58E51134-2FE7-45EB-8490-4E36BD2904D4}" type="datetimeFigureOut">
              <a:rPr lang="en-US" smtClean="0"/>
              <a:t>3/12/2018</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E8E23B2-9367-4E60-A0E3-CDF4FDD5ADD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8E51134-2FE7-45EB-8490-4E36BD2904D4}" type="datetimeFigureOut">
              <a:rPr lang="en-US" smtClean="0"/>
              <a:t>3/12/2018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E23B2-9367-4E60-A0E3-CDF4FDD5ADD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8E51134-2FE7-45EB-8490-4E36BD2904D4}" type="datetimeFigureOut">
              <a:rPr lang="en-US" smtClean="0"/>
              <a:t>3/12/2018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E23B2-9367-4E60-A0E3-CDF4FDD5ADD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8E51134-2FE7-45EB-8490-4E36BD2904D4}" type="datetimeFigureOut">
              <a:rPr lang="en-US" smtClean="0"/>
              <a:t>3/12/2018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E23B2-9367-4E60-A0E3-CDF4FDD5ADD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8E51134-2FE7-45EB-8490-4E36BD2904D4}" type="datetimeFigureOut">
              <a:rPr lang="en-US" smtClean="0"/>
              <a:t>3/12/2018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E23B2-9367-4E60-A0E3-CDF4FDD5ADD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8E51134-2FE7-45EB-8490-4E36BD2904D4}" type="datetimeFigureOut">
              <a:rPr lang="en-US" smtClean="0"/>
              <a:t>3/12/2018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8E23B2-9367-4E60-A0E3-CDF4FDD5ADD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8E51134-2FE7-45EB-8490-4E36BD2904D4}" type="datetimeFigureOut">
              <a:rPr lang="en-US" smtClean="0"/>
              <a:t>3/12/2018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8E23B2-9367-4E60-A0E3-CDF4FDD5ADD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8E51134-2FE7-45EB-8490-4E36BD2904D4}" type="datetimeFigureOut">
              <a:rPr lang="en-US" smtClean="0"/>
              <a:t>3/12/2018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8E23B2-9367-4E60-A0E3-CDF4FDD5ADD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E51134-2FE7-45EB-8490-4E36BD2904D4}" type="datetimeFigureOut">
              <a:rPr lang="en-US" smtClean="0"/>
              <a:t>3/12/2018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8E23B2-9367-4E60-A0E3-CDF4FDD5ADD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8E51134-2FE7-45EB-8490-4E36BD2904D4}" type="datetimeFigureOut">
              <a:rPr lang="en-US" smtClean="0"/>
              <a:t>3/12/2018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8E23B2-9367-4E60-A0E3-CDF4FDD5ADD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8E51134-2FE7-45EB-8490-4E36BD2904D4}" type="datetimeFigureOut">
              <a:rPr lang="en-US" smtClean="0"/>
              <a:t>3/12/2018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6E8E23B2-9367-4E60-A0E3-CDF4FDD5ADD3}"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8E51134-2FE7-45EB-8490-4E36BD2904D4}" type="datetimeFigureOut">
              <a:rPr lang="en-US" smtClean="0"/>
              <a:t>3/12/2018</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E8E23B2-9367-4E60-A0E3-CDF4FDD5ADD3}"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jp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8800" dirty="0" smtClean="0">
                <a:latin typeface="Times New Roman" panose="02020603050405020304" pitchFamily="18" charset="0"/>
                <a:cs typeface="Times New Roman" panose="02020603050405020304" pitchFamily="18" charset="0"/>
              </a:rPr>
              <a:t>Climate Change  </a:t>
            </a:r>
            <a:endParaRPr lang="en-US" sz="88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normAutofit fontScale="77500" lnSpcReduction="20000"/>
          </a:bodyPr>
          <a:lstStyle/>
          <a:p>
            <a:pPr algn="ctr"/>
            <a:r>
              <a:rPr lang="en-US" sz="4000" dirty="0"/>
              <a:t>Enduring Understanding</a:t>
            </a:r>
            <a:r>
              <a:rPr lang="en-US" sz="4000" dirty="0" smtClean="0"/>
              <a:t>:</a:t>
            </a:r>
          </a:p>
          <a:p>
            <a:pPr algn="ctr"/>
            <a:r>
              <a:rPr lang="en-US" sz="4000" dirty="0" smtClean="0"/>
              <a:t>Chugach Regional Elders lifelong knowledge of environment and resources helps us understand the changes in climate</a:t>
            </a:r>
            <a:endParaRPr lang="en-US" sz="4000" dirty="0"/>
          </a:p>
        </p:txBody>
      </p:sp>
    </p:spTree>
    <p:extLst>
      <p:ext uri="{BB962C8B-B14F-4D97-AF65-F5344CB8AC3E}">
        <p14:creationId xmlns:p14="http://schemas.microsoft.com/office/powerpoint/2010/main" val="2447352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t>Charles Moonin </a:t>
            </a:r>
            <a:endParaRPr lang="en-US" sz="2800" dirty="0"/>
          </a:p>
        </p:txBody>
      </p:sp>
      <p:sp>
        <p:nvSpPr>
          <p:cNvPr id="6" name="Text Placeholder 5"/>
          <p:cNvSpPr>
            <a:spLocks noGrp="1"/>
          </p:cNvSpPr>
          <p:nvPr>
            <p:ph type="body" sz="half" idx="2"/>
          </p:nvPr>
        </p:nvSpPr>
        <p:spPr/>
        <p:txBody>
          <a:bodyPr>
            <a:normAutofit/>
          </a:bodyPr>
          <a:lstStyle/>
          <a:p>
            <a:r>
              <a:rPr lang="en-US" sz="2000" dirty="0" smtClean="0"/>
              <a:t>“Earth is changing,</a:t>
            </a:r>
            <a:r>
              <a:rPr lang="en-US" sz="2000" dirty="0"/>
              <a:t> </a:t>
            </a:r>
            <a:r>
              <a:rPr lang="en-US" sz="2000" dirty="0" err="1" smtClean="0"/>
              <a:t>nuna</a:t>
            </a:r>
            <a:r>
              <a:rPr lang="en-US" sz="2000" dirty="0" smtClean="0"/>
              <a:t> </a:t>
            </a:r>
            <a:r>
              <a:rPr lang="en-US" sz="2000" dirty="0" err="1"/>
              <a:t>ciimertuq</a:t>
            </a:r>
            <a:r>
              <a:rPr lang="en-US" sz="2000" dirty="0"/>
              <a:t> </a:t>
            </a:r>
          </a:p>
        </p:txBody>
      </p:sp>
      <p:pic>
        <p:nvPicPr>
          <p:cNvPr id="4" name="Content Placeholder 3"/>
          <p:cNvPicPr>
            <a:picLocks noGrp="1" noChangeAspect="1"/>
          </p:cNvPicPr>
          <p:nvPr>
            <p:ph type="pic" idx="1"/>
          </p:nvPr>
        </p:nvPicPr>
        <p:blipFill>
          <a:blip r:embed="rId2">
            <a:extLst>
              <a:ext uri="{28A0092B-C50C-407E-A947-70E740481C1C}">
                <a14:useLocalDpi xmlns:a14="http://schemas.microsoft.com/office/drawing/2010/main" val="0"/>
              </a:ext>
            </a:extLst>
          </a:blip>
          <a:srcRect l="5942" r="5942"/>
          <a:stretch>
            <a:fillRect/>
          </a:stretch>
        </p:blipFill>
        <p:spPr>
          <a:xfrm rot="420000">
            <a:off x="3107817" y="1116049"/>
            <a:ext cx="5283614" cy="4149135"/>
          </a:xfrm>
        </p:spPr>
      </p:pic>
    </p:spTree>
    <p:extLst>
      <p:ext uri="{BB962C8B-B14F-4D97-AF65-F5344CB8AC3E}">
        <p14:creationId xmlns:p14="http://schemas.microsoft.com/office/powerpoint/2010/main" val="25606177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February 2017</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C:\Users\Heritage\Dropbox (Chugachmiut Heritage)\Camera Uploads\2016-04-26 15.31.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905000"/>
            <a:ext cx="90678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8416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Plants are mixed up</a:t>
            </a:r>
            <a:endParaRPr lang="en-US" dirty="0"/>
          </a:p>
        </p:txBody>
      </p:sp>
      <p:sp>
        <p:nvSpPr>
          <p:cNvPr id="5" name="Content Placeholder 4"/>
          <p:cNvSpPr>
            <a:spLocks noGrp="1"/>
          </p:cNvSpPr>
          <p:nvPr>
            <p:ph idx="1"/>
          </p:nvPr>
        </p:nvSpPr>
        <p:spPr/>
        <p:txBody>
          <a:bodyPr>
            <a:normAutofit lnSpcReduction="10000"/>
          </a:bodyPr>
          <a:lstStyle/>
          <a:p>
            <a:pPr marL="0" indent="0">
              <a:buNone/>
            </a:pPr>
            <a:endParaRPr lang="en-US" dirty="0" smtClean="0"/>
          </a:p>
          <a:p>
            <a:r>
              <a:rPr lang="en-US" sz="4800" dirty="0" smtClean="0"/>
              <a:t>Last February, </a:t>
            </a:r>
            <a:r>
              <a:rPr lang="en-US" sz="4800" dirty="0"/>
              <a:t>s</a:t>
            </a:r>
            <a:r>
              <a:rPr lang="en-US" sz="4800" dirty="0" smtClean="0"/>
              <a:t>almonberry bushes were blossoming along with the Devil Clubs</a:t>
            </a:r>
          </a:p>
          <a:p>
            <a:r>
              <a:rPr lang="en-US" sz="4800" dirty="0" smtClean="0"/>
              <a:t>Green grass </a:t>
            </a:r>
          </a:p>
          <a:p>
            <a:r>
              <a:rPr lang="en-US" sz="4800" dirty="0" smtClean="0"/>
              <a:t>Blossoms on berry bushes</a:t>
            </a:r>
          </a:p>
          <a:p>
            <a:pPr marL="0" indent="0">
              <a:buNone/>
            </a:pPr>
            <a:endParaRPr lang="en-US" sz="4800" dirty="0"/>
          </a:p>
        </p:txBody>
      </p:sp>
    </p:spTree>
    <p:extLst>
      <p:ext uri="{BB962C8B-B14F-4D97-AF65-F5344CB8AC3E}">
        <p14:creationId xmlns:p14="http://schemas.microsoft.com/office/powerpoint/2010/main" val="19345873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Ocean Waters are warming up, causing starvation</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C:\Users\Heritage\Dropbox (Chugachmiut Heritage)\Camera Uploads\2016-03-09 11.32.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28800"/>
            <a:ext cx="91440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6993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Bird die offs</a:t>
            </a:r>
            <a:endParaRPr lang="en-US" dirty="0"/>
          </a:p>
        </p:txBody>
      </p:sp>
      <p:sp>
        <p:nvSpPr>
          <p:cNvPr id="3" name="Content Placeholder 2"/>
          <p:cNvSpPr>
            <a:spLocks noGrp="1"/>
          </p:cNvSpPr>
          <p:nvPr>
            <p:ph idx="1"/>
          </p:nvPr>
        </p:nvSpPr>
        <p:spPr/>
        <p:txBody>
          <a:bodyPr>
            <a:normAutofit/>
          </a:bodyPr>
          <a:lstStyle/>
          <a:p>
            <a:r>
              <a:rPr lang="en-US" sz="4000" dirty="0" smtClean="0"/>
              <a:t>Ancient </a:t>
            </a:r>
            <a:r>
              <a:rPr lang="en-US" sz="4000" dirty="0" err="1" smtClean="0"/>
              <a:t>Murrelet</a:t>
            </a:r>
            <a:endParaRPr lang="en-US" sz="4000" dirty="0" smtClean="0"/>
          </a:p>
          <a:p>
            <a:r>
              <a:rPr lang="en-US" sz="4000" dirty="0" smtClean="0"/>
              <a:t>Tufted Puffins</a:t>
            </a:r>
          </a:p>
          <a:p>
            <a:r>
              <a:rPr lang="en-US" sz="4000" dirty="0" smtClean="0"/>
              <a:t>Horned Puffins</a:t>
            </a:r>
          </a:p>
          <a:p>
            <a:r>
              <a:rPr lang="en-US" sz="4000" dirty="0" err="1" smtClean="0"/>
              <a:t>Murre</a:t>
            </a:r>
            <a:r>
              <a:rPr lang="en-US" sz="4000" dirty="0" smtClean="0"/>
              <a:t>-die off larger than the Exxon oil spill </a:t>
            </a:r>
            <a:endParaRPr lang="en-US" sz="4000" dirty="0"/>
          </a:p>
        </p:txBody>
      </p:sp>
    </p:spTree>
    <p:extLst>
      <p:ext uri="{BB962C8B-B14F-4D97-AF65-F5344CB8AC3E}">
        <p14:creationId xmlns:p14="http://schemas.microsoft.com/office/powerpoint/2010/main" val="1706340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latin typeface="+mn-lt"/>
              </a:rPr>
              <a:t>“There was a sighting of a sunfish in Hinchinbrook Pass, Sunfish are a tropical fish species.” Mark King, Cordova</a:t>
            </a:r>
            <a:endParaRPr lang="en-US" sz="2800" dirty="0">
              <a:latin typeface="+mn-lt"/>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45709" y="1935163"/>
            <a:ext cx="5852582"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publicdomainpictures.net/pictures/20000/velka/ocean-sunfish-mola-mo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828800"/>
            <a:ext cx="6400800" cy="475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0545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176997"/>
            <a:ext cx="2212848" cy="1032804"/>
          </a:xfrm>
        </p:spPr>
        <p:txBody>
          <a:bodyPr>
            <a:normAutofit/>
          </a:bodyPr>
          <a:lstStyle/>
          <a:p>
            <a:r>
              <a:rPr lang="en-US" sz="4800" dirty="0" smtClean="0">
                <a:latin typeface="Times New Roman" panose="02020603050405020304" pitchFamily="18" charset="0"/>
                <a:cs typeface="Times New Roman" panose="02020603050405020304" pitchFamily="18" charset="0"/>
              </a:rPr>
              <a:t>Halibut</a:t>
            </a:r>
            <a:endParaRPr lang="en-US" sz="4800" dirty="0">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sz="half" idx="2"/>
          </p:nvPr>
        </p:nvSpPr>
        <p:spPr>
          <a:xfrm>
            <a:off x="609600" y="2057400"/>
            <a:ext cx="2209800" cy="4038600"/>
          </a:xfrm>
        </p:spPr>
        <p:txBody>
          <a:bodyPr>
            <a:normAutofit/>
          </a:bodyPr>
          <a:lstStyle/>
          <a:p>
            <a:r>
              <a:rPr lang="en-US" b="1" dirty="0" smtClean="0"/>
              <a:t>Mark King:</a:t>
            </a:r>
          </a:p>
          <a:p>
            <a:r>
              <a:rPr lang="en-US" dirty="0" smtClean="0"/>
              <a:t>“Halibut while longlining and delivering the halibut to the processor, some of the halibut were marked down as “Chalky Halibut” they were told that these halibut are different because of two things, one is that the halibut are fighting too much while they are hooked to the ground line, two is that the halibut could have parasites.”</a:t>
            </a:r>
          </a:p>
          <a:p>
            <a:endParaRPr lang="en-US" dirty="0"/>
          </a:p>
        </p:txBody>
      </p:sp>
      <p:sp>
        <p:nvSpPr>
          <p:cNvPr id="5" name="Picture Placeholder 4"/>
          <p:cNvSpPr>
            <a:spLocks noGrp="1"/>
          </p:cNvSpPr>
          <p:nvPr>
            <p:ph type="pic" idx="1"/>
          </p:nvPr>
        </p:nvSpPr>
        <p:spPr/>
      </p:sp>
      <p:pic>
        <p:nvPicPr>
          <p:cNvPr id="1028" name="Picture 4" descr="C:\Users\Heritage\Dropbox (Chugachmiut Heritage)\Heritage Kits\Nancy_Food\Halibu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09904">
            <a:off x="3108233" y="1108807"/>
            <a:ext cx="5461351" cy="4470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93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dirty="0"/>
              <a:t>Tim </a:t>
            </a:r>
            <a:r>
              <a:rPr lang="en-US" sz="3200" dirty="0" err="1"/>
              <a:t>Malchoff</a:t>
            </a:r>
            <a:r>
              <a:rPr lang="en-US" sz="3200" dirty="0"/>
              <a:t> (LEC):</a:t>
            </a:r>
          </a:p>
        </p:txBody>
      </p:sp>
      <p:sp>
        <p:nvSpPr>
          <p:cNvPr id="10" name="Text Placeholder 9"/>
          <p:cNvSpPr>
            <a:spLocks noGrp="1"/>
          </p:cNvSpPr>
          <p:nvPr>
            <p:ph type="body" sz="half" idx="2"/>
          </p:nvPr>
        </p:nvSpPr>
        <p:spPr/>
        <p:txBody>
          <a:bodyPr>
            <a:noAutofit/>
          </a:bodyPr>
          <a:lstStyle/>
          <a:p>
            <a:r>
              <a:rPr lang="en-US" sz="1400" dirty="0" smtClean="0"/>
              <a:t>“</a:t>
            </a:r>
            <a:r>
              <a:rPr lang="en-US" sz="1400" dirty="0"/>
              <a:t>In Port Graham during that heat wave of 2015 and 2016 the halibut’s meat had a consistency or texture of jelly. The halibut was like jelly and you couldn’t do anything with it. When you tried to dry the meat in the smoke house the meat would dry but it would crumble into dust and wouldn’t be able to eat it. When that halibut meat was cooked it would fall apart”</a:t>
            </a:r>
          </a:p>
        </p:txBody>
      </p:sp>
      <p:pic>
        <p:nvPicPr>
          <p:cNvPr id="11" name="Picture Placeholder 10"/>
          <p:cNvPicPr>
            <a:picLocks noGrp="1" noChangeAspect="1"/>
          </p:cNvPicPr>
          <p:nvPr>
            <p:ph type="pic" idx="1"/>
          </p:nvPr>
        </p:nvPicPr>
        <p:blipFill>
          <a:blip r:embed="rId2">
            <a:extLst>
              <a:ext uri="{28A0092B-C50C-407E-A947-70E740481C1C}">
                <a14:useLocalDpi xmlns:a14="http://schemas.microsoft.com/office/drawing/2010/main" val="0"/>
              </a:ext>
            </a:extLst>
          </a:blip>
          <a:srcRect t="1953" b="1953"/>
          <a:stretch>
            <a:fillRect/>
          </a:stretch>
        </p:blipFill>
        <p:spPr>
          <a:xfrm rot="420000">
            <a:off x="3160018" y="1052896"/>
            <a:ext cx="5235841" cy="4206194"/>
          </a:xfrm>
        </p:spPr>
      </p:pic>
    </p:spTree>
    <p:extLst>
      <p:ext uri="{BB962C8B-B14F-4D97-AF65-F5344CB8AC3E}">
        <p14:creationId xmlns:p14="http://schemas.microsoft.com/office/powerpoint/2010/main" val="2953270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fontScale="90000"/>
          </a:bodyPr>
          <a:lstStyle/>
          <a:p>
            <a:r>
              <a:rPr lang="en-US" dirty="0" smtClean="0"/>
              <a:t>Thank you to all who have shared </a:t>
            </a:r>
            <a:endParaRPr lang="en-US" dirty="0"/>
          </a:p>
        </p:txBody>
      </p:sp>
      <p:pic>
        <p:nvPicPr>
          <p:cNvPr id="16" name="Picture 2" descr="C:\Users\Heritage\Desktop\Nanwalek%20Elder[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926080" y="1935321"/>
            <a:ext cx="3291840" cy="438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93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see now…</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232959"/>
            <a:ext cx="8229600" cy="3793845"/>
          </a:xfrm>
        </p:spPr>
      </p:pic>
    </p:spTree>
    <p:extLst>
      <p:ext uri="{BB962C8B-B14F-4D97-AF65-F5344CB8AC3E}">
        <p14:creationId xmlns:p14="http://schemas.microsoft.com/office/powerpoint/2010/main" val="2714026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they saw then…</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232959"/>
            <a:ext cx="8229600" cy="3793845"/>
          </a:xfrm>
        </p:spPr>
      </p:pic>
    </p:spTree>
    <p:extLst>
      <p:ext uri="{BB962C8B-B14F-4D97-AF65-F5344CB8AC3E}">
        <p14:creationId xmlns:p14="http://schemas.microsoft.com/office/powerpoint/2010/main" val="2436224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76997"/>
            <a:ext cx="2212848" cy="1032804"/>
          </a:xfrm>
        </p:spPr>
        <p:txBody>
          <a:bodyPr>
            <a:normAutofit/>
          </a:bodyPr>
          <a:lstStyle/>
          <a:p>
            <a:pPr algn="ctr"/>
            <a:r>
              <a:rPr lang="en-US" sz="2800" dirty="0" smtClean="0">
                <a:latin typeface="Times New Roman" panose="02020603050405020304" pitchFamily="18" charset="0"/>
                <a:cs typeface="Times New Roman" panose="02020603050405020304" pitchFamily="18" charset="0"/>
              </a:rPr>
              <a:t>Essential Questions</a:t>
            </a:r>
            <a:endParaRPr lang="en-US" sz="2800"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sz="half" idx="2"/>
          </p:nvPr>
        </p:nvSpPr>
        <p:spPr>
          <a:xfrm>
            <a:off x="609600" y="2209800"/>
            <a:ext cx="2209800" cy="2798305"/>
          </a:xfrm>
        </p:spPr>
        <p:txBody>
          <a:bodyPr>
            <a:normAutofit fontScale="92500"/>
          </a:bodyPr>
          <a:lstStyle/>
          <a:p>
            <a:pPr marL="457200" indent="-457200">
              <a:buAutoNum type="arabicPeriod"/>
            </a:pPr>
            <a:r>
              <a:rPr lang="en-US" sz="2000" dirty="0" smtClean="0">
                <a:latin typeface="Times New Roman" panose="02020603050405020304" pitchFamily="18" charset="0"/>
                <a:cs typeface="Times New Roman" panose="02020603050405020304" pitchFamily="18" charset="0"/>
              </a:rPr>
              <a:t>What is climate?</a:t>
            </a:r>
          </a:p>
          <a:p>
            <a:pPr marL="457200" indent="-457200">
              <a:buAutoNum type="arabicPeriod"/>
            </a:pPr>
            <a:r>
              <a:rPr lang="en-US" sz="2000" dirty="0" smtClean="0">
                <a:latin typeface="Times New Roman" panose="02020603050405020304" pitchFamily="18" charset="0"/>
                <a:cs typeface="Times New Roman" panose="02020603050405020304" pitchFamily="18" charset="0"/>
              </a:rPr>
              <a:t>How has the climate changed in the past?</a:t>
            </a:r>
          </a:p>
          <a:p>
            <a:pPr marL="457200" indent="-457200">
              <a:buAutoNum type="arabicPeriod"/>
            </a:pPr>
            <a:r>
              <a:rPr lang="en-US" sz="2000" dirty="0" smtClean="0">
                <a:latin typeface="Times New Roman" panose="02020603050405020304" pitchFamily="18" charset="0"/>
                <a:cs typeface="Times New Roman" panose="02020603050405020304" pitchFamily="18" charset="0"/>
              </a:rPr>
              <a:t>How has climate effected the local environment resources?</a:t>
            </a:r>
            <a:endParaRPr lang="en-US" sz="2000" dirty="0">
              <a:latin typeface="Times New Roman" panose="02020603050405020304" pitchFamily="18" charset="0"/>
              <a:cs typeface="Times New Roman" panose="02020603050405020304" pitchFamily="18" charset="0"/>
            </a:endParaRPr>
          </a:p>
        </p:txBody>
      </p:sp>
      <p:sp>
        <p:nvSpPr>
          <p:cNvPr id="4" name="Picture Placeholder 3"/>
          <p:cNvSpPr>
            <a:spLocks noGrp="1"/>
          </p:cNvSpPr>
          <p:nvPr>
            <p:ph type="pic" idx="1"/>
          </p:nvPr>
        </p:nvSpPr>
        <p:spPr/>
      </p:sp>
      <p:sp>
        <p:nvSpPr>
          <p:cNvPr id="7" name="Picture Placeholder 3"/>
          <p:cNvSpPr txBox="1">
            <a:spLocks/>
          </p:cNvSpPr>
          <p:nvPr/>
        </p:nvSpPr>
        <p:spPr>
          <a:xfrm rot="420000">
            <a:off x="3498980" y="1181125"/>
            <a:ext cx="4617720" cy="3931920"/>
          </a:xfrm>
          <a:prstGeom prst="rect">
            <a:avLst/>
          </a:prstGeom>
          <a:solidFill>
            <a:schemeClr val="bg2"/>
          </a:solidFill>
          <a:ln w="3000" cap="rnd">
            <a:solidFill>
              <a:srgbClr val="C0C0C0"/>
            </a:solidFill>
            <a:round/>
          </a:ln>
          <a:effectLst/>
        </p:spPr>
      </p:sp>
      <p:sp>
        <p:nvSpPr>
          <p:cNvPr id="8" name="Picture Placeholder 3"/>
          <p:cNvSpPr txBox="1">
            <a:spLocks/>
          </p:cNvSpPr>
          <p:nvPr/>
        </p:nvSpPr>
        <p:spPr>
          <a:xfrm rot="420000">
            <a:off x="3498979" y="1201064"/>
            <a:ext cx="4617720" cy="3931920"/>
          </a:xfrm>
          <a:prstGeom prst="rect">
            <a:avLst/>
          </a:prstGeom>
          <a:solidFill>
            <a:schemeClr val="bg2"/>
          </a:solidFill>
          <a:ln w="3000" cap="rnd">
            <a:solidFill>
              <a:srgbClr val="C0C0C0"/>
            </a:solidFill>
            <a:round/>
          </a:ln>
          <a:effectLst/>
        </p:spPr>
      </p:sp>
      <p:sp>
        <p:nvSpPr>
          <p:cNvPr id="14" name="Picture Placeholder 3"/>
          <p:cNvSpPr txBox="1">
            <a:spLocks/>
          </p:cNvSpPr>
          <p:nvPr/>
        </p:nvSpPr>
        <p:spPr>
          <a:xfrm rot="420000">
            <a:off x="3651379" y="1353464"/>
            <a:ext cx="4617720" cy="3931920"/>
          </a:xfrm>
          <a:prstGeom prst="rect">
            <a:avLst/>
          </a:prstGeom>
          <a:solidFill>
            <a:schemeClr val="bg2"/>
          </a:solidFill>
          <a:ln w="3000" cap="rnd">
            <a:solidFill>
              <a:srgbClr val="C0C0C0"/>
            </a:solidFill>
            <a:round/>
          </a:ln>
          <a:effectLst/>
        </p:spPr>
      </p:sp>
      <p:pic>
        <p:nvPicPr>
          <p:cNvPr id="15" name="Picture 14" descr="http://home.chugachmiut.org/languagemedia/Kari%20Pics%20Elder%20Worksession12.14.16/12.2016Elder%20Worksession1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38098">
            <a:off x="3172584" y="1080735"/>
            <a:ext cx="5529071" cy="4264293"/>
          </a:xfrm>
          <a:prstGeom prst="rect">
            <a:avLst/>
          </a:prstGeom>
          <a:noFill/>
          <a:ln>
            <a:noFill/>
          </a:ln>
        </p:spPr>
      </p:pic>
    </p:spTree>
    <p:extLst>
      <p:ext uri="{BB962C8B-B14F-4D97-AF65-F5344CB8AC3E}">
        <p14:creationId xmlns:p14="http://schemas.microsoft.com/office/powerpoint/2010/main" val="4262858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Elders comments:</a:t>
            </a:r>
            <a:endParaRPr lang="en-US" dirty="0"/>
          </a:p>
        </p:txBody>
      </p:sp>
      <p:sp>
        <p:nvSpPr>
          <p:cNvPr id="6" name="Content Placeholder 5"/>
          <p:cNvSpPr>
            <a:spLocks noGrp="1"/>
          </p:cNvSpPr>
          <p:nvPr>
            <p:ph idx="1"/>
          </p:nvPr>
        </p:nvSpPr>
        <p:spPr/>
        <p:txBody>
          <a:bodyPr>
            <a:normAutofit/>
          </a:bodyPr>
          <a:lstStyle/>
          <a:p>
            <a:r>
              <a:rPr lang="en-US" sz="2000" dirty="0" smtClean="0"/>
              <a:t>Pam Smith- “There is a new species of sea weed growing in the Eyak Lake, it was never there before and noticed it last year. Storms wash it up on the beaches. There are different bird species because it’s so warm. We have noticed a new seagull species.”</a:t>
            </a:r>
          </a:p>
          <a:p>
            <a:r>
              <a:rPr lang="en-US" sz="2000" dirty="0" smtClean="0"/>
              <a:t>Mark King- “There was a Stellar Sea Eagle spotted in Cordova.”</a:t>
            </a:r>
          </a:p>
          <a:p>
            <a:r>
              <a:rPr lang="en-US" sz="2000" dirty="0" smtClean="0"/>
              <a:t>Patrick Selanoff- The bears have been coming out of their dens early, some bears are still out in spring and winter.”</a:t>
            </a:r>
          </a:p>
          <a:p>
            <a:r>
              <a:rPr lang="en-US" sz="2000" dirty="0" smtClean="0"/>
              <a:t>Robert </a:t>
            </a:r>
            <a:r>
              <a:rPr lang="en-US" sz="2000" dirty="0" err="1" smtClean="0"/>
              <a:t>Vlasoff</a:t>
            </a:r>
            <a:r>
              <a:rPr lang="en-US" sz="2000" dirty="0" smtClean="0"/>
              <a:t>- “There isn’t any ice flow from the rivers and you’re able to see sandbars and there are no more sea cucumbers.”</a:t>
            </a:r>
          </a:p>
          <a:p>
            <a:endParaRPr lang="en-US" sz="2000" dirty="0"/>
          </a:p>
        </p:txBody>
      </p:sp>
    </p:spTree>
    <p:extLst>
      <p:ext uri="{BB962C8B-B14F-4D97-AF65-F5344CB8AC3E}">
        <p14:creationId xmlns:p14="http://schemas.microsoft.com/office/powerpoint/2010/main" val="88803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Nicka</a:t>
            </a:r>
            <a:r>
              <a:rPr lang="en-US" dirty="0" smtClean="0"/>
              <a:t> </a:t>
            </a:r>
            <a:r>
              <a:rPr lang="en-US" dirty="0" err="1" smtClean="0"/>
              <a:t>Tanape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0200" y="1905000"/>
            <a:ext cx="3292077" cy="4389437"/>
          </a:xfrm>
        </p:spPr>
      </p:pic>
      <p:sp>
        <p:nvSpPr>
          <p:cNvPr id="6" name="Rectangle 5"/>
          <p:cNvSpPr/>
          <p:nvPr/>
        </p:nvSpPr>
        <p:spPr>
          <a:xfrm>
            <a:off x="304800" y="3352800"/>
            <a:ext cx="4572000" cy="1200329"/>
          </a:xfrm>
          <a:prstGeom prst="rect">
            <a:avLst/>
          </a:prstGeom>
        </p:spPr>
        <p:txBody>
          <a:bodyPr>
            <a:spAutoFit/>
          </a:bodyPr>
          <a:lstStyle/>
          <a:p>
            <a:r>
              <a:rPr lang="en-US" sz="2400" dirty="0" smtClean="0"/>
              <a:t>“Our </a:t>
            </a:r>
            <a:r>
              <a:rPr lang="en-US" sz="2400" dirty="0"/>
              <a:t>world never changes in the inside but outside </a:t>
            </a:r>
            <a:r>
              <a:rPr lang="en-US" sz="2400" dirty="0" smtClean="0"/>
              <a:t>changes, </a:t>
            </a:r>
            <a:r>
              <a:rPr lang="en-US" sz="2400" dirty="0" err="1" smtClean="0"/>
              <a:t>llaggpit</a:t>
            </a:r>
            <a:r>
              <a:rPr lang="en-US" sz="2400" dirty="0" smtClean="0"/>
              <a:t> </a:t>
            </a:r>
            <a:r>
              <a:rPr lang="en-US" sz="2400" dirty="0" err="1" smtClean="0"/>
              <a:t>ciimertuq</a:t>
            </a:r>
            <a:r>
              <a:rPr lang="en-US" sz="2400" dirty="0" smtClean="0"/>
              <a:t>.”</a:t>
            </a:r>
            <a:endParaRPr lang="en-US" sz="2400" dirty="0"/>
          </a:p>
        </p:txBody>
      </p:sp>
    </p:spTree>
    <p:extLst>
      <p:ext uri="{BB962C8B-B14F-4D97-AF65-F5344CB8AC3E}">
        <p14:creationId xmlns:p14="http://schemas.microsoft.com/office/powerpoint/2010/main" val="18429696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Nanay PP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90869" b="-54"/>
          <a:stretch/>
        </p:blipFill>
        <p:spPr>
          <a:xfrm>
            <a:off x="3962400" y="5943599"/>
            <a:ext cx="2514600" cy="380999"/>
          </a:xfrm>
          <a:prstGeom prst="rect">
            <a:avLst/>
          </a:prstGeom>
        </p:spPr>
      </p:pic>
      <p:sp>
        <p:nvSpPr>
          <p:cNvPr id="5" name="Title 4"/>
          <p:cNvSpPr>
            <a:spLocks noGrp="1"/>
          </p:cNvSpPr>
          <p:nvPr>
            <p:ph type="title"/>
          </p:nvPr>
        </p:nvSpPr>
        <p:spPr/>
        <p:txBody>
          <a:bodyPr>
            <a:normAutofit/>
          </a:bodyPr>
          <a:lstStyle/>
          <a:p>
            <a:r>
              <a:rPr lang="en-US" sz="3200" dirty="0" smtClean="0"/>
              <a:t>Lillian </a:t>
            </a:r>
            <a:r>
              <a:rPr lang="en-US" sz="3200" dirty="0" err="1" smtClean="0"/>
              <a:t>Elvsaas</a:t>
            </a:r>
            <a:endParaRPr lang="en-US" sz="3200" dirty="0"/>
          </a:p>
        </p:txBody>
      </p:sp>
      <p:sp>
        <p:nvSpPr>
          <p:cNvPr id="6" name="Text Placeholder 5"/>
          <p:cNvSpPr>
            <a:spLocks noGrp="1"/>
          </p:cNvSpPr>
          <p:nvPr>
            <p:ph type="body" sz="half" idx="2"/>
          </p:nvPr>
        </p:nvSpPr>
        <p:spPr/>
        <p:txBody>
          <a:bodyPr>
            <a:noAutofit/>
          </a:bodyPr>
          <a:lstStyle/>
          <a:p>
            <a:r>
              <a:rPr lang="en-US" sz="2000" dirty="0"/>
              <a:t>“It is getting warmer, windier, no snow, rainier, it’s changing,” the Elders long time ago said it would be like this</a:t>
            </a:r>
            <a:r>
              <a:rPr lang="en-US" sz="2000" dirty="0" smtClean="0"/>
              <a:t>. </a:t>
            </a:r>
            <a:r>
              <a:rPr lang="en-US" sz="2000" dirty="0" err="1"/>
              <a:t>Nupuat</a:t>
            </a:r>
            <a:r>
              <a:rPr lang="en-US" sz="2000" dirty="0"/>
              <a:t> </a:t>
            </a:r>
            <a:r>
              <a:rPr lang="en-US" sz="2000" dirty="0" err="1" smtClean="0"/>
              <a:t>picurtuq</a:t>
            </a:r>
            <a:r>
              <a:rPr lang="en-US" sz="2000" dirty="0" smtClean="0"/>
              <a:t>  </a:t>
            </a:r>
            <a:r>
              <a:rPr lang="en-US" sz="2000" dirty="0" err="1" smtClean="0"/>
              <a:t>nuna</a:t>
            </a:r>
            <a:r>
              <a:rPr lang="en-US" sz="2000" dirty="0" smtClean="0"/>
              <a:t> </a:t>
            </a:r>
            <a:r>
              <a:rPr lang="en-US" sz="2000" dirty="0" err="1"/>
              <a:t>ciimertuq</a:t>
            </a:r>
            <a:r>
              <a:rPr lang="en-US" sz="2000" dirty="0"/>
              <a:t> </a:t>
            </a:r>
            <a:r>
              <a:rPr lang="en-US" sz="2000" dirty="0" err="1" smtClean="0"/>
              <a:t>aqllat</a:t>
            </a:r>
            <a:r>
              <a:rPr lang="en-US" sz="2000" dirty="0" smtClean="0"/>
              <a:t> </a:t>
            </a:r>
            <a:r>
              <a:rPr lang="en-US" sz="2000" dirty="0" err="1" smtClean="0"/>
              <a:t>maqiluta</a:t>
            </a:r>
            <a:r>
              <a:rPr lang="en-US" sz="2000" dirty="0" smtClean="0"/>
              <a:t>.”</a:t>
            </a:r>
            <a:endParaRPr lang="en-US" sz="2000" dirty="0"/>
          </a:p>
        </p:txBody>
      </p:sp>
      <p:pic>
        <p:nvPicPr>
          <p:cNvPr id="4" name="Content Placeholder 3"/>
          <p:cNvPicPr>
            <a:picLocks noGrp="1" noChangeAspect="1"/>
          </p:cNvPicPr>
          <p:nvPr>
            <p:ph type="pic" idx="1"/>
          </p:nvPr>
        </p:nvPicPr>
        <p:blipFill>
          <a:blip r:embed="rId5">
            <a:extLst>
              <a:ext uri="{28A0092B-C50C-407E-A947-70E740481C1C}">
                <a14:useLocalDpi xmlns:a14="http://schemas.microsoft.com/office/drawing/2010/main" val="0"/>
              </a:ext>
            </a:extLst>
          </a:blip>
          <a:srcRect t="18791" b="18791"/>
          <a:stretch>
            <a:fillRect/>
          </a:stretch>
        </p:blipFill>
        <p:spPr>
          <a:xfrm rot="420000">
            <a:off x="3240297" y="1128779"/>
            <a:ext cx="5226554" cy="4139847"/>
          </a:xfrm>
        </p:spPr>
      </p:pic>
    </p:spTree>
    <p:extLst>
      <p:ext uri="{BB962C8B-B14F-4D97-AF65-F5344CB8AC3E}">
        <p14:creationId xmlns:p14="http://schemas.microsoft.com/office/powerpoint/2010/main" val="3139849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Ephim Moonin</a:t>
            </a:r>
            <a:endParaRPr lang="en-US" sz="3600" dirty="0"/>
          </a:p>
        </p:txBody>
      </p:sp>
      <p:sp>
        <p:nvSpPr>
          <p:cNvPr id="6" name="Text Placeholder 5"/>
          <p:cNvSpPr>
            <a:spLocks noGrp="1"/>
          </p:cNvSpPr>
          <p:nvPr>
            <p:ph type="body" sz="half" idx="2"/>
          </p:nvPr>
        </p:nvSpPr>
        <p:spPr/>
        <p:txBody>
          <a:bodyPr>
            <a:normAutofit/>
          </a:bodyPr>
          <a:lstStyle/>
          <a:p>
            <a:r>
              <a:rPr lang="en-US" sz="2800" dirty="0" smtClean="0"/>
              <a:t>“It’s </a:t>
            </a:r>
            <a:r>
              <a:rPr lang="en-US" sz="2800" dirty="0"/>
              <a:t>changing </a:t>
            </a:r>
            <a:r>
              <a:rPr lang="en-US" sz="2800" dirty="0" smtClean="0"/>
              <a:t>outside, </a:t>
            </a:r>
            <a:r>
              <a:rPr lang="en-US" sz="2800" dirty="0" err="1" smtClean="0"/>
              <a:t>llaa</a:t>
            </a:r>
            <a:r>
              <a:rPr lang="en-US" sz="2800" dirty="0" smtClean="0"/>
              <a:t> </a:t>
            </a:r>
            <a:r>
              <a:rPr lang="en-US" sz="2800" dirty="0" err="1" smtClean="0"/>
              <a:t>ciimertuq</a:t>
            </a:r>
            <a:r>
              <a:rPr lang="en-US" sz="2800" dirty="0" smtClean="0"/>
              <a:t>.” </a:t>
            </a:r>
            <a:endParaRPr lang="en-US" sz="2800" dirty="0"/>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t="18082" b="18082"/>
          <a:stretch>
            <a:fillRect/>
          </a:stretch>
        </p:blipFill>
        <p:spPr>
          <a:xfrm rot="420000">
            <a:off x="3179383" y="1078416"/>
            <a:ext cx="5311474" cy="4149134"/>
          </a:xfrm>
        </p:spPr>
      </p:pic>
    </p:spTree>
    <p:extLst>
      <p:ext uri="{BB962C8B-B14F-4D97-AF65-F5344CB8AC3E}">
        <p14:creationId xmlns:p14="http://schemas.microsoft.com/office/powerpoint/2010/main" val="1876175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John Moonin</a:t>
            </a:r>
            <a:endParaRPr lang="en-US" sz="3200" dirty="0"/>
          </a:p>
        </p:txBody>
      </p:sp>
      <p:sp>
        <p:nvSpPr>
          <p:cNvPr id="3" name="Text Placeholder 2"/>
          <p:cNvSpPr>
            <a:spLocks noGrp="1"/>
          </p:cNvSpPr>
          <p:nvPr>
            <p:ph type="body" sz="half" idx="2"/>
          </p:nvPr>
        </p:nvSpPr>
        <p:spPr/>
        <p:txBody>
          <a:bodyPr>
            <a:noAutofit/>
          </a:bodyPr>
          <a:lstStyle/>
          <a:p>
            <a:r>
              <a:rPr lang="en-US" sz="1600" dirty="0" smtClean="0"/>
              <a:t>“</a:t>
            </a:r>
            <a:r>
              <a:rPr lang="en-US" sz="1600" dirty="0"/>
              <a:t>There is a time of the year when these events take place, now it happens any time.</a:t>
            </a:r>
          </a:p>
          <a:p>
            <a:r>
              <a:rPr lang="en-US" sz="1600" dirty="0" smtClean="0"/>
              <a:t>Wind </a:t>
            </a:r>
            <a:r>
              <a:rPr lang="en-US" sz="1600" dirty="0"/>
              <a:t>is getting stronger</a:t>
            </a:r>
            <a:r>
              <a:rPr lang="en-US" sz="1600" dirty="0" smtClean="0"/>
              <a:t>, </a:t>
            </a:r>
            <a:r>
              <a:rPr lang="en-US" sz="1600" dirty="0" err="1"/>
              <a:t>aqllat</a:t>
            </a:r>
            <a:r>
              <a:rPr lang="en-US" sz="1600" dirty="0"/>
              <a:t> </a:t>
            </a:r>
            <a:r>
              <a:rPr lang="en-US" sz="1600" dirty="0" err="1" smtClean="0"/>
              <a:t>tukniugut</a:t>
            </a:r>
            <a:r>
              <a:rPr lang="en-US" sz="1600" dirty="0" smtClean="0"/>
              <a:t>, </a:t>
            </a:r>
            <a:r>
              <a:rPr lang="en-US" sz="1600" dirty="0"/>
              <a:t>rain </a:t>
            </a:r>
            <a:r>
              <a:rPr lang="en-US" sz="1600" dirty="0" smtClean="0"/>
              <a:t>longer, </a:t>
            </a:r>
            <a:r>
              <a:rPr lang="en-US" sz="1600" dirty="0" err="1"/>
              <a:t>gitit</a:t>
            </a:r>
            <a:r>
              <a:rPr lang="en-US" sz="1600" dirty="0"/>
              <a:t> </a:t>
            </a:r>
            <a:r>
              <a:rPr lang="en-US" sz="1600" dirty="0" err="1" smtClean="0"/>
              <a:t>mulut</a:t>
            </a:r>
            <a:r>
              <a:rPr lang="en-US" sz="1600" dirty="0" smtClean="0"/>
              <a:t>, </a:t>
            </a:r>
            <a:r>
              <a:rPr lang="en-US" sz="1600" dirty="0"/>
              <a:t>tides are getting more </a:t>
            </a:r>
            <a:r>
              <a:rPr lang="en-US" sz="1600" dirty="0" smtClean="0"/>
              <a:t>bigger, </a:t>
            </a:r>
            <a:r>
              <a:rPr lang="en-US" sz="1600" dirty="0" err="1" smtClean="0"/>
              <a:t>tungit</a:t>
            </a:r>
            <a:r>
              <a:rPr lang="en-US" sz="1600" dirty="0" smtClean="0"/>
              <a:t> </a:t>
            </a:r>
            <a:r>
              <a:rPr lang="en-US" sz="1600" dirty="0" err="1" smtClean="0"/>
              <a:t>angliut</a:t>
            </a:r>
            <a:r>
              <a:rPr lang="en-US" sz="1600" dirty="0" smtClean="0"/>
              <a:t>, </a:t>
            </a:r>
            <a:r>
              <a:rPr lang="en-US" sz="1600" dirty="0"/>
              <a:t>no ice. </a:t>
            </a:r>
            <a:r>
              <a:rPr lang="en-US" sz="1600" dirty="0" err="1" smtClean="0"/>
              <a:t>cikuilluta</a:t>
            </a:r>
            <a:r>
              <a:rPr lang="en-US" sz="1600" dirty="0" smtClean="0"/>
              <a:t>, </a:t>
            </a:r>
            <a:endParaRPr lang="en-US" sz="1600" dirty="0"/>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t="26593" b="26593"/>
          <a:stretch>
            <a:fillRect/>
          </a:stretch>
        </p:blipFill>
        <p:spPr/>
      </p:pic>
    </p:spTree>
    <p:extLst>
      <p:ext uri="{BB962C8B-B14F-4D97-AF65-F5344CB8AC3E}">
        <p14:creationId xmlns:p14="http://schemas.microsoft.com/office/powerpoint/2010/main" val="17456924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3268</TotalTime>
  <Words>524</Words>
  <Application>Microsoft Office PowerPoint</Application>
  <PresentationFormat>On-screen Show (4:3)</PresentationFormat>
  <Paragraphs>44</Paragraphs>
  <Slides>18</Slides>
  <Notes>0</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Flow</vt:lpstr>
      <vt:lpstr>Climate Change  </vt:lpstr>
      <vt:lpstr>What we see now…</vt:lpstr>
      <vt:lpstr>What they saw then…</vt:lpstr>
      <vt:lpstr>Essential Questions</vt:lpstr>
      <vt:lpstr>Elders comments:</vt:lpstr>
      <vt:lpstr>Nicka Tanape</vt:lpstr>
      <vt:lpstr>Lillian Elvsaas</vt:lpstr>
      <vt:lpstr>Ephim Moonin</vt:lpstr>
      <vt:lpstr>John Moonin</vt:lpstr>
      <vt:lpstr>Charles Moonin </vt:lpstr>
      <vt:lpstr>February 2017</vt:lpstr>
      <vt:lpstr>Plants are mixed up</vt:lpstr>
      <vt:lpstr>Ocean Waters are warming up, causing starvation</vt:lpstr>
      <vt:lpstr>Bird die offs</vt:lpstr>
      <vt:lpstr>“There was a sighting of a sunfish in Hinchinbrook Pass, Sunfish are a tropical fish species.” Mark King, Cordova</vt:lpstr>
      <vt:lpstr>Halibut</vt:lpstr>
      <vt:lpstr>Tim Malchoff (LEC):</vt:lpstr>
      <vt:lpstr>Thank you to all who have shared </vt:lpstr>
    </vt:vector>
  </TitlesOfParts>
  <Company>Chugachmiut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Heritage</dc:creator>
  <cp:lastModifiedBy>Heritage</cp:lastModifiedBy>
  <cp:revision>64</cp:revision>
  <dcterms:created xsi:type="dcterms:W3CDTF">2017-12-11T19:31:12Z</dcterms:created>
  <dcterms:modified xsi:type="dcterms:W3CDTF">2018-03-12T22:28:32Z</dcterms:modified>
</cp:coreProperties>
</file>