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257" r:id="rId2"/>
    <p:sldId id="258" r:id="rId3"/>
    <p:sldId id="285" r:id="rId4"/>
    <p:sldId id="292" r:id="rId5"/>
    <p:sldId id="286" r:id="rId6"/>
    <p:sldId id="291" r:id="rId7"/>
    <p:sldId id="298" r:id="rId8"/>
    <p:sldId id="287" r:id="rId9"/>
    <p:sldId id="294" r:id="rId10"/>
    <p:sldId id="295" r:id="rId11"/>
    <p:sldId id="296" r:id="rId12"/>
    <p:sldId id="297" r:id="rId13"/>
    <p:sldId id="271" r:id="rId14"/>
    <p:sldId id="299" r:id="rId15"/>
    <p:sldId id="300" r:id="rId16"/>
    <p:sldId id="283" r:id="rId17"/>
    <p:sldId id="301" r:id="rId18"/>
    <p:sldId id="302" r:id="rId19"/>
    <p:sldId id="262" r:id="rId20"/>
    <p:sldId id="289" r:id="rId21"/>
    <p:sldId id="303" r:id="rId22"/>
    <p:sldId id="304" r:id="rId23"/>
    <p:sldId id="288" r:id="rId24"/>
    <p:sldId id="265" r:id="rId25"/>
    <p:sldId id="281"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26" autoAdjust="0"/>
    <p:restoredTop sz="94783" autoAdjust="0"/>
  </p:normalViewPr>
  <p:slideViewPr>
    <p:cSldViewPr>
      <p:cViewPr>
        <p:scale>
          <a:sx n="50" d="100"/>
          <a:sy n="50" d="100"/>
        </p:scale>
        <p:origin x="-168"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364F4-5AB7-4C4C-9BBD-D34F60361C50}" type="datetimeFigureOut">
              <a:rPr lang="en-US" smtClean="0"/>
              <a:t>3/12/2018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89DD6-BCC3-4414-8C59-6B5541B3F3E6}" type="slidenum">
              <a:rPr lang="en-US" smtClean="0"/>
              <a:t>‹#›</a:t>
            </a:fld>
            <a:endParaRPr lang="en-US"/>
          </a:p>
        </p:txBody>
      </p:sp>
    </p:spTree>
    <p:extLst>
      <p:ext uri="{BB962C8B-B14F-4D97-AF65-F5344CB8AC3E}">
        <p14:creationId xmlns:p14="http://schemas.microsoft.com/office/powerpoint/2010/main" val="303484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89DD6-BCC3-4414-8C59-6B5541B3F3E6}" type="slidenum">
              <a:rPr lang="en-US" smtClean="0"/>
              <a:t>24</a:t>
            </a:fld>
            <a:endParaRPr lang="en-US"/>
          </a:p>
        </p:txBody>
      </p:sp>
    </p:spTree>
    <p:extLst>
      <p:ext uri="{BB962C8B-B14F-4D97-AF65-F5344CB8AC3E}">
        <p14:creationId xmlns:p14="http://schemas.microsoft.com/office/powerpoint/2010/main" val="140175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9B001-DBF5-4C31-9DAF-47ADD9E569F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98756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9B001-DBF5-4C31-9DAF-47ADD9E569F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259995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9B001-DBF5-4C31-9DAF-47ADD9E569F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346975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9B001-DBF5-4C31-9DAF-47ADD9E569F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318210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9B001-DBF5-4C31-9DAF-47ADD9E569F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237256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9B001-DBF5-4C31-9DAF-47ADD9E569F6}"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35495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9B001-DBF5-4C31-9DAF-47ADD9E569F6}"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67139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9B001-DBF5-4C31-9DAF-47ADD9E569F6}"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232803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9B001-DBF5-4C31-9DAF-47ADD9E569F6}"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184718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9B001-DBF5-4C31-9DAF-47ADD9E569F6}"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351081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9B001-DBF5-4C31-9DAF-47ADD9E569F6}"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40151-D897-46E7-927D-754BBB28A1F5}" type="slidenum">
              <a:rPr lang="en-US" smtClean="0"/>
              <a:t>‹#›</a:t>
            </a:fld>
            <a:endParaRPr lang="en-US"/>
          </a:p>
        </p:txBody>
      </p:sp>
    </p:spTree>
    <p:extLst>
      <p:ext uri="{BB962C8B-B14F-4D97-AF65-F5344CB8AC3E}">
        <p14:creationId xmlns:p14="http://schemas.microsoft.com/office/powerpoint/2010/main" val="396181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9B001-DBF5-4C31-9DAF-47ADD9E569F6}" type="datetimeFigureOut">
              <a:rPr lang="en-US" smtClean="0"/>
              <a:t>3/12/2018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40151-D897-46E7-927D-754BBB28A1F5}" type="slidenum">
              <a:rPr lang="en-US" smtClean="0"/>
              <a:t>‹#›</a:t>
            </a:fld>
            <a:endParaRPr lang="en-US"/>
          </a:p>
        </p:txBody>
      </p:sp>
    </p:spTree>
    <p:extLst>
      <p:ext uri="{BB962C8B-B14F-4D97-AF65-F5344CB8AC3E}">
        <p14:creationId xmlns:p14="http://schemas.microsoft.com/office/powerpoint/2010/main" val="4096739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IMG_6431.M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tracingrootsfilm.com/" TargetMode="External"/><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dirty="0" smtClean="0"/>
              <a:t>Clothing Summary</a:t>
            </a:r>
            <a:endParaRPr lang="en-US" sz="5400" b="1" dirty="0"/>
          </a:p>
        </p:txBody>
      </p:sp>
      <p:sp>
        <p:nvSpPr>
          <p:cNvPr id="4" name="Content Placeholder 3"/>
          <p:cNvSpPr>
            <a:spLocks noGrp="1"/>
          </p:cNvSpPr>
          <p:nvPr>
            <p:ph idx="1"/>
          </p:nvPr>
        </p:nvSpPr>
        <p:spPr>
          <a:xfrm>
            <a:off x="609600" y="2286000"/>
            <a:ext cx="8229600" cy="2697163"/>
          </a:xfrm>
        </p:spPr>
        <p:txBody>
          <a:bodyPr>
            <a:noAutofit/>
          </a:bodyPr>
          <a:lstStyle/>
          <a:p>
            <a:r>
              <a:rPr lang="en-US" sz="3600" b="1" dirty="0" smtClean="0"/>
              <a:t>The local natural resources used to fashion traditional clothing incorporated elements of function, identification, and practices for the people and lifestyle of the Chugach Region.</a:t>
            </a:r>
            <a:endParaRPr lang="en-US" sz="3600" b="1" dirty="0"/>
          </a:p>
        </p:txBody>
      </p:sp>
    </p:spTree>
    <p:extLst>
      <p:ext uri="{BB962C8B-B14F-4D97-AF65-F5344CB8AC3E}">
        <p14:creationId xmlns:p14="http://schemas.microsoft.com/office/powerpoint/2010/main" val="1233830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1"/>
            <a:ext cx="7989570" cy="5105400"/>
          </a:xfrm>
          <a:prstGeom prst="rect">
            <a:avLst/>
          </a:prstGeom>
        </p:spPr>
      </p:pic>
      <p:sp>
        <p:nvSpPr>
          <p:cNvPr id="3" name="TextBox 2"/>
          <p:cNvSpPr txBox="1"/>
          <p:nvPr/>
        </p:nvSpPr>
        <p:spPr>
          <a:xfrm>
            <a:off x="1524000" y="489463"/>
            <a:ext cx="6324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Removing the bark off the root</a:t>
            </a:r>
            <a:endParaRPr lang="en-US" sz="3200" b="1" dirty="0"/>
          </a:p>
        </p:txBody>
      </p:sp>
    </p:spTree>
    <p:extLst>
      <p:ext uri="{BB962C8B-B14F-4D97-AF65-F5344CB8AC3E}">
        <p14:creationId xmlns:p14="http://schemas.microsoft.com/office/powerpoint/2010/main" val="2653571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74412"/>
            <a:ext cx="7304532" cy="5584505"/>
          </a:xfrm>
          <a:prstGeom prst="rect">
            <a:avLst/>
          </a:prstGeom>
        </p:spPr>
      </p:pic>
      <p:sp>
        <p:nvSpPr>
          <p:cNvPr id="4" name="TextBox 3"/>
          <p:cNvSpPr txBox="1"/>
          <p:nvPr/>
        </p:nvSpPr>
        <p:spPr>
          <a:xfrm>
            <a:off x="2740533" y="189637"/>
            <a:ext cx="349986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Splitting the roots</a:t>
            </a:r>
            <a:endParaRPr lang="en-US" sz="3200" b="1" dirty="0"/>
          </a:p>
        </p:txBody>
      </p:sp>
    </p:spTree>
    <p:extLst>
      <p:ext uri="{BB962C8B-B14F-4D97-AF65-F5344CB8AC3E}">
        <p14:creationId xmlns:p14="http://schemas.microsoft.com/office/powerpoint/2010/main" val="1784306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295400"/>
            <a:ext cx="4953000" cy="5334000"/>
          </a:xfrm>
          <a:prstGeom prst="rect">
            <a:avLst/>
          </a:prstGeom>
        </p:spPr>
      </p:pic>
      <p:sp>
        <p:nvSpPr>
          <p:cNvPr id="4" name="TextBox 3"/>
          <p:cNvSpPr txBox="1"/>
          <p:nvPr/>
        </p:nvSpPr>
        <p:spPr>
          <a:xfrm>
            <a:off x="1905000" y="457200"/>
            <a:ext cx="5105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The weavers and warp ready for weaving</a:t>
            </a:r>
            <a:endParaRPr lang="en-US" sz="3200" b="1" dirty="0"/>
          </a:p>
        </p:txBody>
      </p:sp>
    </p:spTree>
    <p:extLst>
      <p:ext uri="{BB962C8B-B14F-4D97-AF65-F5344CB8AC3E}">
        <p14:creationId xmlns:p14="http://schemas.microsoft.com/office/powerpoint/2010/main" val="87947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772400" cy="274638"/>
          </a:xfrm>
        </p:spPr>
        <p:txBody>
          <a:bodyPr>
            <a:normAutofit fontScale="90000"/>
          </a:bodyPr>
          <a:lstStyle/>
          <a:p>
            <a:r>
              <a:rPr lang="en-US" b="1" dirty="0">
                <a:solidFill>
                  <a:schemeClr val="tx1">
                    <a:lumMod val="95000"/>
                    <a:lumOff val="5000"/>
                  </a:schemeClr>
                </a:solidFill>
              </a:rPr>
              <a:t>Spruce Root lesson plan </a:t>
            </a:r>
            <a:r>
              <a:rPr lang="en-US" b="1" dirty="0" smtClean="0">
                <a:solidFill>
                  <a:schemeClr val="tx1">
                    <a:lumMod val="95000"/>
                    <a:lumOff val="5000"/>
                  </a:schemeClr>
                </a:solidFill>
              </a:rPr>
              <a:t>3</a:t>
            </a:r>
            <a:r>
              <a:rPr lang="en-US" b="1" baseline="30000" dirty="0" smtClean="0">
                <a:solidFill>
                  <a:schemeClr val="tx1">
                    <a:lumMod val="95000"/>
                    <a:lumOff val="5000"/>
                  </a:schemeClr>
                </a:solidFill>
              </a:rPr>
              <a:t>rd</a:t>
            </a:r>
            <a:r>
              <a:rPr lang="en-US" b="1" dirty="0" smtClean="0">
                <a:solidFill>
                  <a:schemeClr val="tx1">
                    <a:lumMod val="95000"/>
                    <a:lumOff val="5000"/>
                  </a:schemeClr>
                </a:solidFill>
              </a:rPr>
              <a:t> – 5</a:t>
            </a:r>
            <a:r>
              <a:rPr lang="en-US" b="1" baseline="30000" dirty="0" smtClean="0">
                <a:solidFill>
                  <a:schemeClr val="tx1">
                    <a:lumMod val="95000"/>
                    <a:lumOff val="5000"/>
                  </a:schemeClr>
                </a:solidFill>
              </a:rPr>
              <a:t>th</a:t>
            </a:r>
            <a:r>
              <a:rPr lang="en-US" b="1" dirty="0" smtClean="0">
                <a:solidFill>
                  <a:schemeClr val="tx1">
                    <a:lumMod val="95000"/>
                    <a:lumOff val="5000"/>
                  </a:schemeClr>
                </a:solidFill>
              </a:rPr>
              <a:t> </a:t>
            </a:r>
            <a:r>
              <a:rPr lang="en-US" b="1" dirty="0">
                <a:solidFill>
                  <a:schemeClr val="tx1">
                    <a:lumMod val="95000"/>
                    <a:lumOff val="5000"/>
                  </a:schemeClr>
                </a:solidFill>
              </a:rPr>
              <a:t/>
            </a:r>
            <a:br>
              <a:rPr lang="en-US" b="1" dirty="0">
                <a:solidFill>
                  <a:schemeClr val="tx1">
                    <a:lumMod val="95000"/>
                    <a:lumOff val="5000"/>
                  </a:schemeClr>
                </a:solidFill>
              </a:rPr>
            </a:br>
            <a:endParaRPr lang="en-US" dirty="0"/>
          </a:p>
        </p:txBody>
      </p:sp>
      <p:sp>
        <p:nvSpPr>
          <p:cNvPr id="3" name="Content Placeholder 2"/>
          <p:cNvSpPr>
            <a:spLocks noGrp="1"/>
          </p:cNvSpPr>
          <p:nvPr>
            <p:ph idx="1"/>
          </p:nvPr>
        </p:nvSpPr>
        <p:spPr>
          <a:xfrm>
            <a:off x="381000" y="1447800"/>
            <a:ext cx="8305800" cy="4724400"/>
          </a:xfrm>
        </p:spPr>
        <p:style>
          <a:lnRef idx="2">
            <a:schemeClr val="dk1"/>
          </a:lnRef>
          <a:fillRef idx="1">
            <a:schemeClr val="lt1"/>
          </a:fillRef>
          <a:effectRef idx="0">
            <a:schemeClr val="dk1"/>
          </a:effectRef>
          <a:fontRef idx="minor">
            <a:schemeClr val="dk1"/>
          </a:fontRef>
        </p:style>
        <p:txBody>
          <a:bodyPr>
            <a:normAutofit fontScale="92500"/>
          </a:bodyPr>
          <a:lstStyle/>
          <a:p>
            <a:pPr marL="0" indent="0">
              <a:buNone/>
            </a:pPr>
            <a:r>
              <a:rPr lang="en-US" sz="2600" b="1" u="sng" dirty="0">
                <a:solidFill>
                  <a:srgbClr val="FF0000"/>
                </a:solidFill>
              </a:rPr>
              <a:t>Lesson Summary:</a:t>
            </a:r>
          </a:p>
          <a:p>
            <a:r>
              <a:rPr lang="en-US" sz="2400" b="1" dirty="0" smtClean="0"/>
              <a:t>Students will learn how to locate and gather spruce roots.  Students will  learn how to prepare roots for weaving.</a:t>
            </a:r>
          </a:p>
          <a:p>
            <a:pPr marL="457200" indent="-457200"/>
            <a:endParaRPr lang="en-US" sz="2400" b="1" dirty="0"/>
          </a:p>
          <a:p>
            <a:pPr marL="0" indent="0">
              <a:buNone/>
            </a:pPr>
            <a:r>
              <a:rPr lang="en-US" sz="2400" b="1" u="sng" dirty="0">
                <a:solidFill>
                  <a:srgbClr val="FF0000"/>
                </a:solidFill>
              </a:rPr>
              <a:t>Enduring Understandings Approached Through The Lesson:</a:t>
            </a:r>
          </a:p>
          <a:p>
            <a:pPr marL="457200" indent="-457200"/>
            <a:r>
              <a:rPr lang="en-US" sz="2400" b="1" dirty="0" smtClean="0"/>
              <a:t>The spruce root hat illustrates and reflects a deep knowledge of materials and the use for which the hat was made.</a:t>
            </a:r>
            <a:endParaRPr lang="en-US" sz="2400" b="1" dirty="0"/>
          </a:p>
          <a:p>
            <a:pPr marL="457200" indent="-457200"/>
            <a:r>
              <a:rPr lang="en-US" sz="2400" b="1" dirty="0"/>
              <a:t>The Chugach Sugpiat and Eyak people </a:t>
            </a:r>
            <a:r>
              <a:rPr lang="en-US" sz="2400" b="1" dirty="0" smtClean="0"/>
              <a:t>have a detailed knowledge and understanding of their environment, its resources and its natural cycles, and they have developed many techniques and wearable clothing to live in that environment.</a:t>
            </a:r>
            <a:endParaRPr lang="en-US" sz="2400" b="1" dirty="0"/>
          </a:p>
          <a:p>
            <a:endParaRPr lang="en-US" sz="2400" dirty="0"/>
          </a:p>
          <a:p>
            <a:endParaRPr lang="en-US" sz="2400" dirty="0"/>
          </a:p>
          <a:p>
            <a:endParaRPr lang="en-US" sz="2400" b="1" dirty="0">
              <a:solidFill>
                <a:srgbClr val="C00000"/>
              </a:solidFill>
            </a:endParaRPr>
          </a:p>
          <a:p>
            <a:endParaRPr lang="en-US" b="1" u="sng" dirty="0"/>
          </a:p>
          <a:p>
            <a:endParaRPr lang="en-US" b="1" u="sng" dirty="0"/>
          </a:p>
          <a:p>
            <a:endParaRPr lang="en-US" dirty="0"/>
          </a:p>
          <a:p>
            <a:endParaRPr lang="en-US" dirty="0"/>
          </a:p>
        </p:txBody>
      </p:sp>
    </p:spTree>
    <p:extLst>
      <p:ext uri="{BB962C8B-B14F-4D97-AF65-F5344CB8AC3E}">
        <p14:creationId xmlns:p14="http://schemas.microsoft.com/office/powerpoint/2010/main" val="2276402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95000"/>
                    <a:lumOff val="5000"/>
                  </a:schemeClr>
                </a:solidFill>
              </a:rPr>
              <a:t>Spruce Root lesson plan 3</a:t>
            </a:r>
            <a:r>
              <a:rPr lang="en-US" b="1" baseline="30000" dirty="0">
                <a:solidFill>
                  <a:schemeClr val="tx1">
                    <a:lumMod val="95000"/>
                    <a:lumOff val="5000"/>
                  </a:schemeClr>
                </a:solidFill>
              </a:rPr>
              <a:t>rd</a:t>
            </a:r>
            <a:r>
              <a:rPr lang="en-US" b="1" dirty="0">
                <a:solidFill>
                  <a:schemeClr val="tx1">
                    <a:lumMod val="95000"/>
                    <a:lumOff val="5000"/>
                  </a:schemeClr>
                </a:solidFill>
              </a:rPr>
              <a:t> – 5</a:t>
            </a:r>
            <a:r>
              <a:rPr lang="en-US" b="1" baseline="30000" dirty="0">
                <a:solidFill>
                  <a:schemeClr val="tx1">
                    <a:lumMod val="95000"/>
                    <a:lumOff val="5000"/>
                  </a:schemeClr>
                </a:solidFill>
              </a:rPr>
              <a:t>th</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r>
              <a:rPr lang="en-US" b="1" u="sng" dirty="0">
                <a:solidFill>
                  <a:srgbClr val="FF0000"/>
                </a:solidFill>
              </a:rPr>
              <a:t>Student objectives:</a:t>
            </a:r>
          </a:p>
          <a:p>
            <a:pPr marL="285750" indent="-285750"/>
            <a:r>
              <a:rPr lang="en-US" b="1" dirty="0"/>
              <a:t>Students will learn  </a:t>
            </a:r>
            <a:r>
              <a:rPr lang="en-US" b="1" dirty="0" smtClean="0"/>
              <a:t>where to gather spruce roots</a:t>
            </a:r>
            <a:endParaRPr lang="en-US" b="1" dirty="0"/>
          </a:p>
          <a:p>
            <a:pPr marL="285750" indent="-285750"/>
            <a:r>
              <a:rPr lang="en-US" b="1" dirty="0"/>
              <a:t>Students will  </a:t>
            </a:r>
            <a:r>
              <a:rPr lang="en-US" b="1" dirty="0" smtClean="0"/>
              <a:t>learn how to harvest and prepare roots for weaving.</a:t>
            </a:r>
            <a:endParaRPr lang="en-US" b="1" dirty="0"/>
          </a:p>
          <a:p>
            <a:pPr marL="285750" indent="-285750"/>
            <a:r>
              <a:rPr lang="en-US" b="1" dirty="0"/>
              <a:t>Students  will learn </a:t>
            </a:r>
            <a:r>
              <a:rPr lang="en-US" b="1" dirty="0" smtClean="0"/>
              <a:t>the difference between weavers and warps with the spruce roots.</a:t>
            </a:r>
          </a:p>
          <a:p>
            <a:pPr marL="285750" indent="-285750"/>
            <a:r>
              <a:rPr lang="en-US" b="1" u="sng" dirty="0" smtClean="0">
                <a:solidFill>
                  <a:srgbClr val="FF0000"/>
                </a:solidFill>
              </a:rPr>
              <a:t>Resources:</a:t>
            </a:r>
          </a:p>
          <a:p>
            <a:pPr marL="285750" indent="-285750"/>
            <a:r>
              <a:rPr lang="en-US" b="1" dirty="0" smtClean="0">
                <a:solidFill>
                  <a:schemeClr val="tx1"/>
                </a:solidFill>
              </a:rPr>
              <a:t>Recognized Expert/Elder in spruce root gathering and preparing for weaving.</a:t>
            </a:r>
            <a:endParaRPr lang="en-US" b="1" dirty="0">
              <a:solidFill>
                <a:schemeClr val="tx1"/>
              </a:solidFill>
            </a:endParaRPr>
          </a:p>
          <a:p>
            <a:pPr marL="285750" indent="-285750"/>
            <a:r>
              <a:rPr lang="en-US" b="1" dirty="0" smtClean="0"/>
              <a:t>Videos and photos from </a:t>
            </a:r>
            <a:r>
              <a:rPr lang="en-US" b="1" dirty="0"/>
              <a:t>the Spruce Root Weaving Class with Jennie Wheeler</a:t>
            </a:r>
          </a:p>
          <a:p>
            <a:endParaRPr lang="en-US" dirty="0"/>
          </a:p>
        </p:txBody>
      </p:sp>
    </p:spTree>
    <p:extLst>
      <p:ext uri="{BB962C8B-B14F-4D97-AF65-F5344CB8AC3E}">
        <p14:creationId xmlns:p14="http://schemas.microsoft.com/office/powerpoint/2010/main" val="1231372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 Ideas for Grades 6-8</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Chugach traditional clothing</a:t>
            </a:r>
          </a:p>
          <a:p>
            <a:r>
              <a:rPr lang="en-US" b="1" dirty="0"/>
              <a:t>Personal adornment of the Chugach</a:t>
            </a:r>
          </a:p>
          <a:p>
            <a:r>
              <a:rPr lang="en-US" b="1" dirty="0"/>
              <a:t>How to make sinew. Sinew out of deer or moose tendons.</a:t>
            </a:r>
          </a:p>
          <a:p>
            <a:r>
              <a:rPr lang="en-US" b="1" dirty="0"/>
              <a:t>Make a needle case and bone needle out of bone.</a:t>
            </a:r>
          </a:p>
          <a:p>
            <a:r>
              <a:rPr lang="en-US" b="1" dirty="0"/>
              <a:t>Traditional Chugach waterproof garments.</a:t>
            </a:r>
            <a:endParaRPr lang="en-US" dirty="0"/>
          </a:p>
          <a:p>
            <a:r>
              <a:rPr lang="en-US" b="1" dirty="0">
                <a:solidFill>
                  <a:srgbClr val="FF0000"/>
                </a:solidFill>
              </a:rPr>
              <a:t>Spruce Root -Learn to weave with the spruce roots</a:t>
            </a:r>
          </a:p>
          <a:p>
            <a:r>
              <a:rPr lang="en-US" b="1" dirty="0"/>
              <a:t>Ravens tails weaving</a:t>
            </a:r>
          </a:p>
          <a:p>
            <a:pPr marL="0" indent="0">
              <a:buNone/>
            </a:pPr>
            <a:endParaRPr lang="en-US" b="1" dirty="0">
              <a:solidFill>
                <a:srgbClr val="C00000"/>
              </a:solidFill>
            </a:endParaRPr>
          </a:p>
          <a:p>
            <a:endParaRPr lang="en-US" dirty="0"/>
          </a:p>
          <a:p>
            <a:endParaRPr lang="en-US" b="1" dirty="0">
              <a:solidFill>
                <a:srgbClr val="C00000"/>
              </a:solidFill>
            </a:endParaRPr>
          </a:p>
          <a:p>
            <a:endParaRPr lang="en-US" dirty="0"/>
          </a:p>
        </p:txBody>
      </p:sp>
    </p:spTree>
    <p:extLst>
      <p:ext uri="{BB962C8B-B14F-4D97-AF65-F5344CB8AC3E}">
        <p14:creationId xmlns:p14="http://schemas.microsoft.com/office/powerpoint/2010/main" val="278133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914400"/>
          </a:xfrm>
        </p:spPr>
        <p:style>
          <a:lnRef idx="2">
            <a:schemeClr val="dk1"/>
          </a:lnRef>
          <a:fillRef idx="1">
            <a:schemeClr val="lt1"/>
          </a:fillRef>
          <a:effectRef idx="0">
            <a:schemeClr val="dk1"/>
          </a:effectRef>
          <a:fontRef idx="minor">
            <a:schemeClr val="dk1"/>
          </a:fontRef>
        </p:style>
        <p:txBody>
          <a:bodyPr>
            <a:noAutofit/>
          </a:bodyPr>
          <a:lstStyle/>
          <a:p>
            <a:r>
              <a:rPr lang="en-US" sz="3200" b="1" dirty="0" smtClean="0"/>
              <a:t>First step to learn the weave of spruce roots</a:t>
            </a:r>
            <a:endParaRPr lang="en-US" sz="3200" b="1" dirty="0"/>
          </a:p>
        </p:txBody>
      </p:sp>
      <p:pic>
        <p:nvPicPr>
          <p:cNvPr id="5" name="Content Placeholder 4">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2932833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lumMod val="95000"/>
                    <a:lumOff val="5000"/>
                  </a:schemeClr>
                </a:solidFill>
              </a:rPr>
              <a:t>Spruce Root lesson plan </a:t>
            </a:r>
            <a:r>
              <a:rPr lang="en-US" b="1" dirty="0" smtClean="0">
                <a:solidFill>
                  <a:schemeClr val="tx1">
                    <a:lumMod val="95000"/>
                    <a:lumOff val="5000"/>
                  </a:schemeClr>
                </a:solidFill>
              </a:rPr>
              <a:t>6th – 8th</a:t>
            </a:r>
            <a:r>
              <a:rPr lang="en-US" b="1" dirty="0">
                <a:solidFill>
                  <a:schemeClr val="tx1">
                    <a:lumMod val="95000"/>
                    <a:lumOff val="5000"/>
                  </a:schemeClr>
                </a:solidFill>
              </a:rPr>
              <a:t/>
            </a:r>
            <a:br>
              <a:rPr lang="en-US" b="1" dirty="0">
                <a:solidFill>
                  <a:schemeClr val="tx1">
                    <a:lumMod val="95000"/>
                    <a:lumOff val="5000"/>
                  </a:schemeClr>
                </a:solidFill>
              </a:rPr>
            </a:br>
            <a:endParaRPr lang="en-US" dirty="0"/>
          </a:p>
        </p:txBody>
      </p:sp>
      <p:sp>
        <p:nvSpPr>
          <p:cNvPr id="3" name="Content Placeholder 2"/>
          <p:cNvSpPr>
            <a:spLocks noGrp="1"/>
          </p:cNvSpPr>
          <p:nvPr>
            <p:ph idx="1"/>
          </p:nvPr>
        </p:nvSpPr>
        <p:spPr>
          <a:xfrm>
            <a:off x="457200" y="1447800"/>
            <a:ext cx="8229600" cy="4678363"/>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en-US" sz="3600" b="1" u="sng" dirty="0">
                <a:solidFill>
                  <a:srgbClr val="FF0000"/>
                </a:solidFill>
              </a:rPr>
              <a:t>Lesson Summary:</a:t>
            </a:r>
          </a:p>
          <a:p>
            <a:r>
              <a:rPr lang="en-US" b="1" dirty="0"/>
              <a:t>Students will </a:t>
            </a:r>
            <a:r>
              <a:rPr lang="en-US" b="1" dirty="0" smtClean="0"/>
              <a:t>make a spruce root ornament which will teach them the traditional weave of a spruce root hat.</a:t>
            </a:r>
          </a:p>
          <a:p>
            <a:endParaRPr lang="en-US" b="1" dirty="0"/>
          </a:p>
          <a:p>
            <a:pPr marL="0" indent="0">
              <a:buNone/>
            </a:pPr>
            <a:r>
              <a:rPr lang="en-US" b="1" u="sng" dirty="0">
                <a:solidFill>
                  <a:srgbClr val="FF0000"/>
                </a:solidFill>
              </a:rPr>
              <a:t>Enduring Understandings Approached Through The Lesson:</a:t>
            </a:r>
          </a:p>
          <a:p>
            <a:pPr marL="457200" indent="-457200"/>
            <a:r>
              <a:rPr lang="en-US" b="1" dirty="0"/>
              <a:t>The spruce root hat illustrates and reflects a deep knowledge of materials and the use for which the hat was made.</a:t>
            </a:r>
          </a:p>
          <a:p>
            <a:pPr marL="457200" indent="-457200"/>
            <a:r>
              <a:rPr lang="en-US" b="1" dirty="0"/>
              <a:t>The Chugach Sugpiat and Eyak people have a detailed knowledge and understanding of their environment, its resources and its natural cycles, and they have developed many techniques and wearable clothing to live in that environment.</a:t>
            </a:r>
          </a:p>
          <a:p>
            <a:endParaRPr lang="en-US" dirty="0"/>
          </a:p>
        </p:txBody>
      </p:sp>
    </p:spTree>
    <p:extLst>
      <p:ext uri="{BB962C8B-B14F-4D97-AF65-F5344CB8AC3E}">
        <p14:creationId xmlns:p14="http://schemas.microsoft.com/office/powerpoint/2010/main" val="68226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lumMod val="95000"/>
                    <a:lumOff val="5000"/>
                  </a:schemeClr>
                </a:solidFill>
              </a:rPr>
              <a:t>Spruce Root lesson plan 6th – 8th</a:t>
            </a:r>
            <a:br>
              <a:rPr lang="en-US" b="1" dirty="0">
                <a:solidFill>
                  <a:schemeClr val="tx1">
                    <a:lumMod val="95000"/>
                    <a:lumOff val="5000"/>
                  </a:schemeClr>
                </a:solidFill>
              </a:rPr>
            </a:b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r>
              <a:rPr lang="en-US" b="1" u="sng" dirty="0">
                <a:solidFill>
                  <a:srgbClr val="FF0000"/>
                </a:solidFill>
              </a:rPr>
              <a:t>Student objectives:</a:t>
            </a:r>
          </a:p>
          <a:p>
            <a:pPr marL="285750" indent="-285750"/>
            <a:r>
              <a:rPr lang="en-US" b="1" dirty="0"/>
              <a:t>Students will learn  </a:t>
            </a:r>
            <a:r>
              <a:rPr lang="en-US" b="1" dirty="0" smtClean="0"/>
              <a:t>the difference between a weaver and a weft.</a:t>
            </a:r>
            <a:endParaRPr lang="en-US" b="1" dirty="0"/>
          </a:p>
          <a:p>
            <a:pPr marL="285750" indent="-285750"/>
            <a:r>
              <a:rPr lang="en-US" b="1" dirty="0"/>
              <a:t>Students will  learn how to </a:t>
            </a:r>
            <a:r>
              <a:rPr lang="en-US" b="1" dirty="0" smtClean="0"/>
              <a:t>weave with spruce roots. </a:t>
            </a:r>
            <a:endParaRPr lang="en-US" b="1" dirty="0"/>
          </a:p>
          <a:p>
            <a:pPr marL="285750" indent="-285750"/>
            <a:r>
              <a:rPr lang="en-US" b="1" dirty="0"/>
              <a:t>Students  will learn the </a:t>
            </a:r>
            <a:r>
              <a:rPr lang="en-US" b="1" dirty="0" smtClean="0"/>
              <a:t>traditional weave of a spruce root</a:t>
            </a:r>
            <a:endParaRPr lang="en-US" b="1" dirty="0"/>
          </a:p>
          <a:p>
            <a:pPr marL="285750" indent="-285750"/>
            <a:r>
              <a:rPr lang="en-US" b="1" u="sng" dirty="0">
                <a:solidFill>
                  <a:srgbClr val="FF0000"/>
                </a:solidFill>
              </a:rPr>
              <a:t>Resources:</a:t>
            </a:r>
          </a:p>
          <a:p>
            <a:pPr marL="285750" indent="-285750"/>
            <a:r>
              <a:rPr lang="en-US" b="1" dirty="0"/>
              <a:t>Recognized Expert/Elder in spruce root gathering and preparing for weaving.</a:t>
            </a:r>
          </a:p>
          <a:p>
            <a:pPr marL="285750" indent="-285750"/>
            <a:r>
              <a:rPr lang="en-US" b="1" dirty="0"/>
              <a:t>Videos and photos from the Spruce Root Weaving Class with Jennie Wheeler</a:t>
            </a:r>
          </a:p>
        </p:txBody>
      </p:sp>
    </p:spTree>
    <p:extLst>
      <p:ext uri="{BB962C8B-B14F-4D97-AF65-F5344CB8AC3E}">
        <p14:creationId xmlns:p14="http://schemas.microsoft.com/office/powerpoint/2010/main" val="4070437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 Ideas for Grades 9-12</a:t>
            </a:r>
            <a:endParaRPr lang="en-US" dirty="0"/>
          </a:p>
        </p:txBody>
      </p:sp>
      <p:sp>
        <p:nvSpPr>
          <p:cNvPr id="3" name="Content Placeholder 2"/>
          <p:cNvSpPr>
            <a:spLocks noGrp="1"/>
          </p:cNvSpPr>
          <p:nvPr>
            <p:ph idx="1"/>
          </p:nvPr>
        </p:nvSpPr>
        <p:spPr>
          <a:xfrm>
            <a:off x="228600" y="1295400"/>
            <a:ext cx="8915400" cy="5334000"/>
          </a:xfrm>
        </p:spPr>
        <p:txBody>
          <a:bodyPr>
            <a:noAutofit/>
          </a:bodyPr>
          <a:lstStyle/>
          <a:p>
            <a:r>
              <a:rPr lang="en-US" sz="2800" b="1" dirty="0"/>
              <a:t>Sewing Kit – for both the women and the men.  Make a traditional bag and a needle case with thimble.</a:t>
            </a:r>
          </a:p>
          <a:p>
            <a:r>
              <a:rPr lang="en-US" sz="2800" b="1" dirty="0"/>
              <a:t>Seal intestine and the waterproof stitch. Study the Chugach seal intestine parka that is from </a:t>
            </a:r>
            <a:r>
              <a:rPr lang="en-US" sz="2800" b="1" dirty="0" err="1"/>
              <a:t>Makarka</a:t>
            </a:r>
            <a:r>
              <a:rPr lang="en-US" sz="2800" b="1" dirty="0"/>
              <a:t> Point and is on display in the Ilanka Museum. As a class reproduce the gut parka. Kodiak Alutiiq Museum video on the reproduction of the parka in the Etholen collection located in Finland.</a:t>
            </a:r>
          </a:p>
          <a:p>
            <a:r>
              <a:rPr lang="en-US" sz="2800" b="1" dirty="0" smtClean="0">
                <a:solidFill>
                  <a:srgbClr val="FF0000"/>
                </a:solidFill>
              </a:rPr>
              <a:t>Study traditional </a:t>
            </a:r>
            <a:r>
              <a:rPr lang="en-US" sz="2800" b="1" dirty="0">
                <a:solidFill>
                  <a:srgbClr val="FF0000"/>
                </a:solidFill>
              </a:rPr>
              <a:t>spruce root </a:t>
            </a:r>
            <a:r>
              <a:rPr lang="en-US" sz="2800" b="1" dirty="0" smtClean="0">
                <a:solidFill>
                  <a:srgbClr val="FF0000"/>
                </a:solidFill>
              </a:rPr>
              <a:t>hats from our region-making a doll size spruce root hat.</a:t>
            </a:r>
            <a:endParaRPr lang="en-US" sz="2800" b="1" dirty="0">
              <a:solidFill>
                <a:srgbClr val="FF0000"/>
              </a:solidFill>
            </a:endParaRPr>
          </a:p>
          <a:p>
            <a:r>
              <a:rPr lang="en-US" sz="2800" b="1" dirty="0"/>
              <a:t>Ravens tail weaving-thigh spinning. Learn to spin wool with cedar bark. </a:t>
            </a:r>
          </a:p>
        </p:txBody>
      </p:sp>
    </p:spTree>
    <p:extLst>
      <p:ext uri="{BB962C8B-B14F-4D97-AF65-F5344CB8AC3E}">
        <p14:creationId xmlns:p14="http://schemas.microsoft.com/office/powerpoint/2010/main" val="320006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Lesson Ideas for Grades </a:t>
            </a:r>
            <a:r>
              <a:rPr lang="en-US" b="1" dirty="0" err="1" smtClean="0"/>
              <a:t>PreK</a:t>
            </a:r>
            <a:r>
              <a:rPr lang="en-US" b="1" dirty="0" smtClean="0"/>
              <a:t> - 2</a:t>
            </a:r>
            <a:endParaRPr lang="en-US" b="1" dirty="0"/>
          </a:p>
        </p:txBody>
      </p:sp>
      <p:sp>
        <p:nvSpPr>
          <p:cNvPr id="3" name="Content Placeholder 2"/>
          <p:cNvSpPr>
            <a:spLocks noGrp="1"/>
          </p:cNvSpPr>
          <p:nvPr>
            <p:ph idx="1"/>
          </p:nvPr>
        </p:nvSpPr>
        <p:spPr>
          <a:xfrm>
            <a:off x="457200" y="1447800"/>
            <a:ext cx="8229600" cy="4724400"/>
          </a:xfrm>
        </p:spPr>
        <p:txBody>
          <a:bodyPr>
            <a:normAutofit/>
          </a:bodyPr>
          <a:lstStyle/>
          <a:p>
            <a:r>
              <a:rPr lang="en-US" b="1" dirty="0" smtClean="0"/>
              <a:t>Furs and Feathers- Chugach puppets and Chugach Clothing from A to Z</a:t>
            </a:r>
          </a:p>
          <a:p>
            <a:r>
              <a:rPr lang="en-US" b="1" dirty="0" smtClean="0"/>
              <a:t>How Warm Are Furs and Feathers? </a:t>
            </a:r>
          </a:p>
          <a:p>
            <a:r>
              <a:rPr lang="en-US" b="1" dirty="0" smtClean="0"/>
              <a:t>Sinew and Stitches</a:t>
            </a:r>
          </a:p>
          <a:p>
            <a:r>
              <a:rPr lang="en-US" b="1" dirty="0" smtClean="0"/>
              <a:t>Seal intestine and salmon skin</a:t>
            </a:r>
          </a:p>
          <a:p>
            <a:r>
              <a:rPr lang="en-US" b="1" dirty="0" smtClean="0"/>
              <a:t>Seal Gut Parka</a:t>
            </a:r>
            <a:endParaRPr lang="en-US" b="1" dirty="0"/>
          </a:p>
          <a:p>
            <a:r>
              <a:rPr lang="en-US" b="1" dirty="0">
                <a:solidFill>
                  <a:srgbClr val="FF0000"/>
                </a:solidFill>
              </a:rPr>
              <a:t>All About Spruce Roots</a:t>
            </a:r>
          </a:p>
          <a:p>
            <a:r>
              <a:rPr lang="en-US" b="1" dirty="0" smtClean="0"/>
              <a:t>Design Your Own Chugach/Eyak Puppet</a:t>
            </a:r>
            <a:endParaRPr lang="en-US" b="1" dirty="0"/>
          </a:p>
          <a:p>
            <a:endParaRPr lang="en-US" b="1" dirty="0" smtClean="0">
              <a:solidFill>
                <a:srgbClr val="C00000"/>
              </a:solidFill>
            </a:endParaRPr>
          </a:p>
          <a:p>
            <a:endParaRPr lang="en-US" dirty="0"/>
          </a:p>
        </p:txBody>
      </p:sp>
    </p:spTree>
    <p:extLst>
      <p:ext uri="{BB962C8B-B14F-4D97-AF65-F5344CB8AC3E}">
        <p14:creationId xmlns:p14="http://schemas.microsoft.com/office/powerpoint/2010/main" val="3910505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900" y="1219200"/>
            <a:ext cx="5454550" cy="4876800"/>
          </a:xfrm>
        </p:spPr>
      </p:pic>
      <p:sp>
        <p:nvSpPr>
          <p:cNvPr id="5" name="TextBox 4"/>
          <p:cNvSpPr txBox="1"/>
          <p:nvPr/>
        </p:nvSpPr>
        <p:spPr>
          <a:xfrm>
            <a:off x="1828800" y="228600"/>
            <a:ext cx="54102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Woven Doll Spruce Root Hat</a:t>
            </a:r>
            <a:endParaRPr lang="en-US" sz="3200" b="1" dirty="0"/>
          </a:p>
        </p:txBody>
      </p:sp>
    </p:spTree>
    <p:extLst>
      <p:ext uri="{BB962C8B-B14F-4D97-AF65-F5344CB8AC3E}">
        <p14:creationId xmlns:p14="http://schemas.microsoft.com/office/powerpoint/2010/main" val="504413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lumMod val="95000"/>
                    <a:lumOff val="5000"/>
                  </a:schemeClr>
                </a:solidFill>
              </a:rPr>
              <a:t>Spruce Root lesson plan </a:t>
            </a:r>
            <a:r>
              <a:rPr lang="en-US" b="1" dirty="0" smtClean="0">
                <a:solidFill>
                  <a:schemeClr val="tx1">
                    <a:lumMod val="95000"/>
                    <a:lumOff val="5000"/>
                  </a:schemeClr>
                </a:solidFill>
              </a:rPr>
              <a:t>9th </a:t>
            </a:r>
            <a:r>
              <a:rPr lang="en-US" b="1" dirty="0">
                <a:solidFill>
                  <a:schemeClr val="tx1">
                    <a:lumMod val="95000"/>
                    <a:lumOff val="5000"/>
                  </a:schemeClr>
                </a:solidFill>
              </a:rPr>
              <a:t>– </a:t>
            </a:r>
            <a:r>
              <a:rPr lang="en-US" b="1" dirty="0" smtClean="0">
                <a:solidFill>
                  <a:schemeClr val="tx1">
                    <a:lumMod val="95000"/>
                    <a:lumOff val="5000"/>
                  </a:schemeClr>
                </a:solidFill>
              </a:rPr>
              <a:t>12th</a:t>
            </a:r>
            <a:r>
              <a:rPr lang="en-US" b="1" dirty="0">
                <a:solidFill>
                  <a:schemeClr val="tx1">
                    <a:lumMod val="95000"/>
                    <a:lumOff val="5000"/>
                  </a:schemeClr>
                </a:solidFill>
              </a:rPr>
              <a:t/>
            </a:r>
            <a:br>
              <a:rPr lang="en-US" b="1" dirty="0">
                <a:solidFill>
                  <a:schemeClr val="tx1">
                    <a:lumMod val="95000"/>
                    <a:lumOff val="5000"/>
                  </a:schemeClr>
                </a:solidFill>
              </a:rPr>
            </a:br>
            <a:endParaRPr lang="en-US" dirty="0"/>
          </a:p>
        </p:txBody>
      </p:sp>
      <p:sp>
        <p:nvSpPr>
          <p:cNvPr id="3" name="Content Placeholder 2"/>
          <p:cNvSpPr>
            <a:spLocks noGrp="1"/>
          </p:cNvSpPr>
          <p:nvPr>
            <p:ph idx="1"/>
          </p:nvPr>
        </p:nvSpPr>
        <p:spPr>
          <a:xfrm>
            <a:off x="533400" y="1219200"/>
            <a:ext cx="8153400" cy="4906963"/>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en-US" sz="3600" b="1" u="sng" dirty="0">
                <a:solidFill>
                  <a:srgbClr val="FF0000"/>
                </a:solidFill>
              </a:rPr>
              <a:t>Lesson Summary:</a:t>
            </a:r>
          </a:p>
          <a:p>
            <a:r>
              <a:rPr lang="en-US" b="1" dirty="0"/>
              <a:t>Students will </a:t>
            </a:r>
            <a:r>
              <a:rPr lang="en-US" b="1" dirty="0" smtClean="0"/>
              <a:t>study the Chugach region spruce root hats. Student will make </a:t>
            </a:r>
            <a:r>
              <a:rPr lang="en-US" b="1" dirty="0"/>
              <a:t>a spruce root </a:t>
            </a:r>
            <a:r>
              <a:rPr lang="en-US" b="1" dirty="0" smtClean="0"/>
              <a:t>hat for their Chugach doll using a traditional design from our region.</a:t>
            </a:r>
          </a:p>
          <a:p>
            <a:endParaRPr lang="en-US" b="1" dirty="0"/>
          </a:p>
          <a:p>
            <a:pPr marL="0" indent="0">
              <a:buNone/>
            </a:pPr>
            <a:r>
              <a:rPr lang="en-US" b="1" u="sng" dirty="0">
                <a:solidFill>
                  <a:srgbClr val="FF0000"/>
                </a:solidFill>
              </a:rPr>
              <a:t>Enduring Understandings Approached Through The Lesson:</a:t>
            </a:r>
          </a:p>
          <a:p>
            <a:pPr marL="457200" indent="-457200"/>
            <a:r>
              <a:rPr lang="en-US" b="1" dirty="0"/>
              <a:t>The spruce root hat illustrates and reflects a deep knowledge of materials and the use for which the hat was made.</a:t>
            </a:r>
          </a:p>
          <a:p>
            <a:pPr marL="457200" indent="-457200"/>
            <a:r>
              <a:rPr lang="en-US" b="1" dirty="0"/>
              <a:t>The Chugach Sugpiat and Eyak people have a detailed knowledge and understanding of their environment, its resources and its natural cycles, and they have developed many techniques and wearable clothing to live in that environment.</a:t>
            </a:r>
          </a:p>
          <a:p>
            <a:endParaRPr lang="en-US" dirty="0"/>
          </a:p>
        </p:txBody>
      </p:sp>
    </p:spTree>
    <p:extLst>
      <p:ext uri="{BB962C8B-B14F-4D97-AF65-F5344CB8AC3E}">
        <p14:creationId xmlns:p14="http://schemas.microsoft.com/office/powerpoint/2010/main" val="1846465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95000"/>
                    <a:lumOff val="5000"/>
                  </a:schemeClr>
                </a:solidFill>
              </a:rPr>
              <a:t>Spruce Root lesson plan 9th – 12th</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US" b="1" u="sng" dirty="0">
                <a:solidFill>
                  <a:srgbClr val="FF0000"/>
                </a:solidFill>
              </a:rPr>
              <a:t>Student objectives:</a:t>
            </a:r>
          </a:p>
          <a:p>
            <a:pPr marL="285750" indent="-285750"/>
            <a:r>
              <a:rPr lang="en-US" b="1" dirty="0"/>
              <a:t>Students will learn how to weave with spruce roots. </a:t>
            </a:r>
          </a:p>
          <a:p>
            <a:pPr marL="285750" indent="-285750"/>
            <a:r>
              <a:rPr lang="en-US" b="1" dirty="0" smtClean="0"/>
              <a:t>Students  </a:t>
            </a:r>
            <a:r>
              <a:rPr lang="en-US" b="1" dirty="0"/>
              <a:t>will learn the traditional </a:t>
            </a:r>
            <a:r>
              <a:rPr lang="en-US" b="1" dirty="0" smtClean="0"/>
              <a:t>design of </a:t>
            </a:r>
            <a:r>
              <a:rPr lang="en-US" b="1" dirty="0"/>
              <a:t>a </a:t>
            </a:r>
            <a:r>
              <a:rPr lang="en-US" b="1" dirty="0" smtClean="0"/>
              <a:t>Chugach spruce root hat.</a:t>
            </a:r>
            <a:endParaRPr lang="en-US" b="1" dirty="0"/>
          </a:p>
          <a:p>
            <a:pPr marL="285750" indent="-285750"/>
            <a:r>
              <a:rPr lang="en-US" b="1" u="sng" dirty="0">
                <a:solidFill>
                  <a:srgbClr val="FF0000"/>
                </a:solidFill>
              </a:rPr>
              <a:t>Resources:</a:t>
            </a:r>
          </a:p>
          <a:p>
            <a:pPr marL="285750" indent="-285750"/>
            <a:r>
              <a:rPr lang="en-US" b="1" dirty="0"/>
              <a:t>Recognized Expert/Elder in spruce root gathering and preparing for weaving.</a:t>
            </a:r>
          </a:p>
          <a:p>
            <a:pPr marL="285750" indent="-285750"/>
            <a:r>
              <a:rPr lang="en-US" b="1" dirty="0"/>
              <a:t>Videos and photos from the Spruce Root Weaving Class with Jennie Wheeler</a:t>
            </a:r>
          </a:p>
          <a:p>
            <a:endParaRPr lang="en-US" dirty="0"/>
          </a:p>
        </p:txBody>
      </p:sp>
    </p:spTree>
    <p:extLst>
      <p:ext uri="{BB962C8B-B14F-4D97-AF65-F5344CB8AC3E}">
        <p14:creationId xmlns:p14="http://schemas.microsoft.com/office/powerpoint/2010/main" val="3077232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88673" y="982927"/>
            <a:ext cx="6034617" cy="4525963"/>
          </a:xfrm>
        </p:spPr>
      </p:pic>
      <p:sp>
        <p:nvSpPr>
          <p:cNvPr id="7" name="TextBox 6"/>
          <p:cNvSpPr txBox="1"/>
          <p:nvPr/>
        </p:nvSpPr>
        <p:spPr>
          <a:xfrm>
            <a:off x="6019800" y="2286000"/>
            <a:ext cx="23622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solidFill>
                  <a:schemeClr val="tx1">
                    <a:lumMod val="95000"/>
                    <a:lumOff val="5000"/>
                  </a:schemeClr>
                </a:solidFill>
              </a:rPr>
              <a:t>Spruce Root Creations</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2592992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28600"/>
            <a:ext cx="5143500" cy="6477000"/>
          </a:xfrm>
          <a:prstGeom prst="rect">
            <a:avLst/>
          </a:prstGeom>
        </p:spPr>
      </p:pic>
      <p:sp>
        <p:nvSpPr>
          <p:cNvPr id="5" name="TextBox 4"/>
          <p:cNvSpPr txBox="1"/>
          <p:nvPr/>
        </p:nvSpPr>
        <p:spPr>
          <a:xfrm>
            <a:off x="228600" y="1447800"/>
            <a:ext cx="16002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solidFill>
                  <a:schemeClr val="tx1">
                    <a:lumMod val="95000"/>
                    <a:lumOff val="5000"/>
                  </a:schemeClr>
                </a:solidFill>
              </a:rPr>
              <a:t>Ilanka Cultural Center Spruce Root Hat- </a:t>
            </a:r>
            <a:r>
              <a:rPr lang="en-US" sz="3200" b="1" dirty="0">
                <a:solidFill>
                  <a:schemeClr val="tx1">
                    <a:lumMod val="95000"/>
                    <a:lumOff val="5000"/>
                  </a:schemeClr>
                </a:solidFill>
              </a:rPr>
              <a:t>W</a:t>
            </a:r>
            <a:r>
              <a:rPr lang="en-US" sz="3200" b="1" dirty="0" smtClean="0">
                <a:solidFill>
                  <a:schemeClr val="tx1">
                    <a:lumMod val="95000"/>
                    <a:lumOff val="5000"/>
                  </a:schemeClr>
                </a:solidFill>
              </a:rPr>
              <a:t>oven by Dolly Garza </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2156412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8100"/>
            <a:ext cx="5791200" cy="6629400"/>
          </a:xfrm>
          <a:prstGeom prst="rect">
            <a:avLst/>
          </a:prstGeom>
        </p:spPr>
      </p:pic>
      <p:sp>
        <p:nvSpPr>
          <p:cNvPr id="3" name="TextBox 2"/>
          <p:cNvSpPr txBox="1"/>
          <p:nvPr/>
        </p:nvSpPr>
        <p:spPr>
          <a:xfrm>
            <a:off x="533400" y="1219200"/>
            <a:ext cx="1905000"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Prince William Sound </a:t>
            </a:r>
          </a:p>
          <a:p>
            <a:pPr algn="ctr"/>
            <a:r>
              <a:rPr lang="en-US" sz="3200" b="1" dirty="0" smtClean="0"/>
              <a:t>Man Wearing a Spruce Root Hat</a:t>
            </a:r>
            <a:endParaRPr lang="en-US" sz="3200" b="1" dirty="0"/>
          </a:p>
        </p:txBody>
      </p:sp>
    </p:spTree>
    <p:extLst>
      <p:ext uri="{BB962C8B-B14F-4D97-AF65-F5344CB8AC3E}">
        <p14:creationId xmlns:p14="http://schemas.microsoft.com/office/powerpoint/2010/main" val="2102331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p:cNvPr>
          <p:cNvSpPr txBox="1"/>
          <p:nvPr/>
        </p:nvSpPr>
        <p:spPr>
          <a:xfrm>
            <a:off x="762000" y="2819400"/>
            <a:ext cx="4800600" cy="1692771"/>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r>
              <a:rPr lang="en-US" sz="3200" dirty="0" smtClean="0">
                <a:solidFill>
                  <a:schemeClr val="tx1">
                    <a:lumMod val="95000"/>
                    <a:lumOff val="5000"/>
                  </a:schemeClr>
                </a:solidFill>
                <a:hlinkClick r:id="rId3"/>
              </a:rPr>
              <a:t>www.tracingrootsfilm.com</a:t>
            </a:r>
            <a:endParaRPr lang="en-US" sz="3200" dirty="0" smtClean="0">
              <a:solidFill>
                <a:schemeClr val="tx1">
                  <a:lumMod val="95000"/>
                  <a:lumOff val="5000"/>
                </a:schemeClr>
              </a:solidFill>
            </a:endParaRPr>
          </a:p>
        </p:txBody>
      </p:sp>
    </p:spTree>
    <p:extLst>
      <p:ext uri="{BB962C8B-B14F-4D97-AF65-F5344CB8AC3E}">
        <p14:creationId xmlns:p14="http://schemas.microsoft.com/office/powerpoint/2010/main" val="2458232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7721600" cy="5791200"/>
          </a:xfrm>
          <a:prstGeom prst="rect">
            <a:avLst/>
          </a:prstGeom>
        </p:spPr>
      </p:pic>
      <p:sp>
        <p:nvSpPr>
          <p:cNvPr id="3" name="TextBox 2"/>
          <p:cNvSpPr txBox="1"/>
          <p:nvPr/>
        </p:nvSpPr>
        <p:spPr>
          <a:xfrm>
            <a:off x="1619250" y="199132"/>
            <a:ext cx="57150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Bundles of spruce roots ready for weaving</a:t>
            </a:r>
            <a:endParaRPr lang="en-US" sz="3200" b="1" dirty="0"/>
          </a:p>
        </p:txBody>
      </p:sp>
    </p:spTree>
    <p:extLst>
      <p:ext uri="{BB962C8B-B14F-4D97-AF65-F5344CB8AC3E}">
        <p14:creationId xmlns:p14="http://schemas.microsoft.com/office/powerpoint/2010/main" val="201785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468" y="1382018"/>
            <a:ext cx="7507063" cy="5475982"/>
          </a:xfrm>
          <a:prstGeom prst="rect">
            <a:avLst/>
          </a:prstGeom>
        </p:spPr>
      </p:pic>
      <p:sp>
        <p:nvSpPr>
          <p:cNvPr id="4" name="TextBox 3"/>
          <p:cNvSpPr txBox="1"/>
          <p:nvPr/>
        </p:nvSpPr>
        <p:spPr>
          <a:xfrm>
            <a:off x="304800" y="304800"/>
            <a:ext cx="8534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Preparing the roots for weaving.  Soaking them in water so they are flexible.</a:t>
            </a:r>
            <a:endParaRPr lang="en-US" sz="3200" b="1" dirty="0"/>
          </a:p>
        </p:txBody>
      </p:sp>
    </p:spTree>
    <p:extLst>
      <p:ext uri="{BB962C8B-B14F-4D97-AF65-F5344CB8AC3E}">
        <p14:creationId xmlns:p14="http://schemas.microsoft.com/office/powerpoint/2010/main" val="826175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50" y="161835"/>
            <a:ext cx="8229600" cy="584775"/>
          </a:xfrm>
          <a:prstGeom prst="rect">
            <a:avLst/>
          </a:prstGeom>
          <a:noFill/>
        </p:spPr>
        <p:txBody>
          <a:bodyPr wrap="square" rtlCol="0">
            <a:spAutoFit/>
          </a:bodyPr>
          <a:lstStyle/>
          <a:p>
            <a:r>
              <a:rPr lang="en-US" sz="3200" b="1" dirty="0" smtClean="0">
                <a:solidFill>
                  <a:schemeClr val="tx1">
                    <a:lumMod val="95000"/>
                    <a:lumOff val="5000"/>
                  </a:schemeClr>
                </a:solidFill>
              </a:rPr>
              <a:t>Spruce Root lesson plan PreK  - 2</a:t>
            </a:r>
            <a:r>
              <a:rPr lang="en-US" sz="3200" b="1" baseline="30000" dirty="0" smtClean="0">
                <a:solidFill>
                  <a:schemeClr val="tx1">
                    <a:lumMod val="95000"/>
                    <a:lumOff val="5000"/>
                  </a:schemeClr>
                </a:solidFill>
              </a:rPr>
              <a:t>nd</a:t>
            </a:r>
            <a:r>
              <a:rPr lang="en-US" sz="3200" b="1" dirty="0" smtClean="0">
                <a:solidFill>
                  <a:schemeClr val="tx1">
                    <a:lumMod val="95000"/>
                    <a:lumOff val="5000"/>
                  </a:schemeClr>
                </a:solidFill>
              </a:rPr>
              <a:t> grade</a:t>
            </a:r>
            <a:endParaRPr lang="en-US" sz="3200" b="1" dirty="0">
              <a:solidFill>
                <a:schemeClr val="tx1">
                  <a:lumMod val="95000"/>
                  <a:lumOff val="5000"/>
                </a:schemeClr>
              </a:solidFill>
            </a:endParaRPr>
          </a:p>
        </p:txBody>
      </p:sp>
      <p:sp>
        <p:nvSpPr>
          <p:cNvPr id="3" name="TextBox 2"/>
          <p:cNvSpPr txBox="1"/>
          <p:nvPr/>
        </p:nvSpPr>
        <p:spPr>
          <a:xfrm>
            <a:off x="200025" y="746610"/>
            <a:ext cx="8858250" cy="603242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b="1" u="sng" dirty="0" smtClean="0">
                <a:solidFill>
                  <a:srgbClr val="FF0000"/>
                </a:solidFill>
              </a:rPr>
              <a:t>Lesson Summary:</a:t>
            </a:r>
          </a:p>
          <a:p>
            <a:pPr marL="457200" indent="-457200">
              <a:buFont typeface="Arial" panose="020B0604020202020204" pitchFamily="34" charset="0"/>
              <a:buChar char="•"/>
            </a:pPr>
            <a:r>
              <a:rPr lang="en-US" sz="2400" b="1" dirty="0" smtClean="0"/>
              <a:t>There </a:t>
            </a:r>
            <a:r>
              <a:rPr lang="en-US" sz="2400" b="1" dirty="0"/>
              <a:t>are many traditional uses for spruce roots- birch baskets, canoes, fish traps, a variety of lashings, baskets, and hats made out of woven spruce roots</a:t>
            </a:r>
            <a:r>
              <a:rPr lang="en-US" sz="2400" b="1" dirty="0" smtClean="0"/>
              <a:t>. </a:t>
            </a:r>
            <a:r>
              <a:rPr lang="en-US" sz="2400" b="1" dirty="0"/>
              <a:t>Our focus will be on the woven spruce root hats. </a:t>
            </a:r>
            <a:endParaRPr lang="en-US" sz="2400" b="1" dirty="0" smtClean="0"/>
          </a:p>
          <a:p>
            <a:r>
              <a:rPr lang="en-US" sz="2400" b="1" u="sng" dirty="0" smtClean="0">
                <a:solidFill>
                  <a:srgbClr val="FF0000"/>
                </a:solidFill>
              </a:rPr>
              <a:t>Enduring Understandings Approached Through The Lesson:</a:t>
            </a:r>
          </a:p>
          <a:p>
            <a:pPr marL="457200" indent="-457200">
              <a:buFont typeface="Arial" panose="020B0604020202020204" pitchFamily="34" charset="0"/>
              <a:buChar char="•"/>
            </a:pPr>
            <a:r>
              <a:rPr lang="en-US" sz="2400" b="1" dirty="0" smtClean="0"/>
              <a:t>Our </a:t>
            </a:r>
            <a:r>
              <a:rPr lang="en-US" sz="2400" b="1" dirty="0"/>
              <a:t>ancestors survived on the land and the sea. It was not always easy for them, but they survived through many dangerous journeys and </a:t>
            </a:r>
            <a:r>
              <a:rPr lang="en-US" sz="2400" b="1" dirty="0" smtClean="0"/>
              <a:t>very cold </a:t>
            </a:r>
            <a:r>
              <a:rPr lang="en-US" sz="2400" b="1" dirty="0"/>
              <a:t>winters. They not only survived for themselves, they also survived for the future generations.  </a:t>
            </a:r>
          </a:p>
          <a:p>
            <a:pPr marL="457200" indent="-457200">
              <a:buFont typeface="Arial" panose="020B0604020202020204" pitchFamily="34" charset="0"/>
              <a:buChar char="•"/>
            </a:pPr>
            <a:r>
              <a:rPr lang="en-US" sz="2400" b="1" dirty="0"/>
              <a:t>The Chugach Sugpiat and Eyak people were </a:t>
            </a:r>
            <a:r>
              <a:rPr lang="en-US" sz="2400" b="1" dirty="0" smtClean="0"/>
              <a:t>creative in their </a:t>
            </a:r>
            <a:r>
              <a:rPr lang="en-US" sz="2400" b="1" dirty="0"/>
              <a:t>development of hats. They discovered that woven spruce roots made a waterproof head gear, which was necessary for the wet and cold climate of the Chugach region.</a:t>
            </a:r>
          </a:p>
          <a:p>
            <a:endParaRPr lang="en-US" sz="2400" dirty="0" smtClean="0"/>
          </a:p>
        </p:txBody>
      </p:sp>
    </p:spTree>
    <p:extLst>
      <p:ext uri="{BB962C8B-B14F-4D97-AF65-F5344CB8AC3E}">
        <p14:creationId xmlns:p14="http://schemas.microsoft.com/office/powerpoint/2010/main" val="1589761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428929"/>
            <a:ext cx="87630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u="sng" dirty="0" smtClean="0">
                <a:solidFill>
                  <a:srgbClr val="FF0000"/>
                </a:solidFill>
              </a:rPr>
              <a:t>Student objectives:</a:t>
            </a:r>
          </a:p>
          <a:p>
            <a:pPr marL="285750" indent="-285750">
              <a:buFont typeface="Arial" panose="020B0604020202020204" pitchFamily="34" charset="0"/>
              <a:buChar char="•"/>
            </a:pPr>
            <a:r>
              <a:rPr lang="en-US" sz="2400" b="1" dirty="0" smtClean="0"/>
              <a:t>Students will learn  what spruce roots  are by  seeing them and touching them. They will hear the words “weft” and “warp”, and learn what these words have to do with weaving.</a:t>
            </a:r>
          </a:p>
          <a:p>
            <a:pPr marL="285750" indent="-285750">
              <a:buFont typeface="Arial" panose="020B0604020202020204" pitchFamily="34" charset="0"/>
              <a:buChar char="•"/>
            </a:pPr>
            <a:r>
              <a:rPr lang="en-US" sz="2400" b="1" dirty="0" smtClean="0"/>
              <a:t>Students will  hear how spruce roots were woven to make hats.</a:t>
            </a:r>
          </a:p>
          <a:p>
            <a:pPr marL="285750" indent="-285750">
              <a:buFont typeface="Arial" panose="020B0604020202020204" pitchFamily="34" charset="0"/>
              <a:buChar char="•"/>
            </a:pPr>
            <a:r>
              <a:rPr lang="en-US" sz="2400" b="1" dirty="0" smtClean="0"/>
              <a:t>Students  will learn spruce root weaving pattern using yarn for weft and a plastic container for warp.</a:t>
            </a:r>
          </a:p>
          <a:p>
            <a:r>
              <a:rPr lang="en-US" sz="2400" b="1" u="sng" dirty="0" smtClean="0">
                <a:solidFill>
                  <a:srgbClr val="FF0000"/>
                </a:solidFill>
              </a:rPr>
              <a:t>Resources:</a:t>
            </a:r>
          </a:p>
          <a:p>
            <a:pPr marL="285750" indent="-285750">
              <a:buFont typeface="Arial" panose="020B0604020202020204" pitchFamily="34" charset="0"/>
              <a:buChar char="•"/>
            </a:pPr>
            <a:r>
              <a:rPr lang="en-US" sz="2400" b="1" dirty="0" smtClean="0"/>
              <a:t>Ravens tail Weaving Patterns and Projects / Ancient and Contemporary</a:t>
            </a:r>
          </a:p>
          <a:p>
            <a:pPr marL="285750" indent="-285750">
              <a:buFont typeface="Arial" panose="020B0604020202020204" pitchFamily="34" charset="0"/>
              <a:buChar char="•"/>
            </a:pPr>
            <a:r>
              <a:rPr lang="en-US" sz="2400" b="1" dirty="0" smtClean="0"/>
              <a:t>Videos from the Spruce Root Weaving Class with Jennie Wheeler</a:t>
            </a:r>
          </a:p>
          <a:p>
            <a:pPr marL="285750" indent="-285750">
              <a:buFont typeface="Arial" panose="020B0604020202020204" pitchFamily="34" charset="0"/>
              <a:buChar char="•"/>
            </a:pPr>
            <a:r>
              <a:rPr lang="en-US" sz="2400" b="1" dirty="0" smtClean="0"/>
              <a:t>Photographs of Spruce Root Hats </a:t>
            </a:r>
          </a:p>
        </p:txBody>
      </p:sp>
      <p:sp>
        <p:nvSpPr>
          <p:cNvPr id="4" name="TextBox 3"/>
          <p:cNvSpPr txBox="1"/>
          <p:nvPr/>
        </p:nvSpPr>
        <p:spPr>
          <a:xfrm>
            <a:off x="1181100" y="228600"/>
            <a:ext cx="6477000" cy="1200329"/>
          </a:xfrm>
          <a:prstGeom prst="rect">
            <a:avLst/>
          </a:prstGeom>
          <a:noFill/>
        </p:spPr>
        <p:txBody>
          <a:bodyPr wrap="square" rtlCol="0">
            <a:spAutoFit/>
          </a:bodyPr>
          <a:lstStyle/>
          <a:p>
            <a:pPr algn="ctr"/>
            <a:r>
              <a:rPr lang="en-US" sz="3600" b="1" dirty="0">
                <a:solidFill>
                  <a:schemeClr val="tx1">
                    <a:lumMod val="95000"/>
                    <a:lumOff val="5000"/>
                  </a:schemeClr>
                </a:solidFill>
              </a:rPr>
              <a:t>Spruce Root lesson plan </a:t>
            </a:r>
          </a:p>
          <a:p>
            <a:pPr algn="ctr"/>
            <a:r>
              <a:rPr lang="en-US" sz="3600" b="1" dirty="0">
                <a:solidFill>
                  <a:schemeClr val="tx1">
                    <a:lumMod val="95000"/>
                    <a:lumOff val="5000"/>
                  </a:schemeClr>
                </a:solidFill>
              </a:rPr>
              <a:t>PreK  - 2</a:t>
            </a:r>
            <a:r>
              <a:rPr lang="en-US" sz="3600" b="1" baseline="30000" dirty="0">
                <a:solidFill>
                  <a:schemeClr val="tx1">
                    <a:lumMod val="95000"/>
                    <a:lumOff val="5000"/>
                  </a:schemeClr>
                </a:solidFill>
              </a:rPr>
              <a:t>nd</a:t>
            </a:r>
            <a:r>
              <a:rPr lang="en-US" sz="3600" b="1" dirty="0">
                <a:solidFill>
                  <a:schemeClr val="tx1">
                    <a:lumMod val="95000"/>
                    <a:lumOff val="5000"/>
                  </a:schemeClr>
                </a:solidFill>
              </a:rPr>
              <a:t> grade</a:t>
            </a:r>
          </a:p>
        </p:txBody>
      </p:sp>
    </p:spTree>
    <p:extLst>
      <p:ext uri="{BB962C8B-B14F-4D97-AF65-F5344CB8AC3E}">
        <p14:creationId xmlns:p14="http://schemas.microsoft.com/office/powerpoint/2010/main" val="750375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262979"/>
            <a:ext cx="6705600" cy="769441"/>
          </a:xfrm>
          <a:prstGeom prst="rect">
            <a:avLst/>
          </a:prstGeom>
          <a:noFill/>
        </p:spPr>
        <p:txBody>
          <a:bodyPr wrap="square" rtlCol="0">
            <a:spAutoFit/>
          </a:bodyPr>
          <a:lstStyle/>
          <a:p>
            <a:r>
              <a:rPr lang="en-US" sz="4400" b="1" dirty="0"/>
              <a:t>Lesson Ideas for Grades 3-5</a:t>
            </a:r>
            <a:endParaRPr lang="en-US" sz="4400" dirty="0"/>
          </a:p>
        </p:txBody>
      </p:sp>
      <p:sp>
        <p:nvSpPr>
          <p:cNvPr id="3" name="TextBox 2"/>
          <p:cNvSpPr txBox="1"/>
          <p:nvPr/>
        </p:nvSpPr>
        <p:spPr>
          <a:xfrm>
            <a:off x="266700" y="1097010"/>
            <a:ext cx="8458200" cy="5509200"/>
          </a:xfrm>
          <a:prstGeom prst="rect">
            <a:avLst/>
          </a:prstGeom>
          <a:noFill/>
        </p:spPr>
        <p:txBody>
          <a:bodyPr wrap="square" rtlCol="0">
            <a:spAutoFit/>
          </a:bodyPr>
          <a:lstStyle/>
          <a:p>
            <a:pPr marL="457200" indent="-457200">
              <a:buFont typeface="Arial" panose="020B0604020202020204" pitchFamily="34" charset="0"/>
              <a:buChar char="•"/>
            </a:pPr>
            <a:r>
              <a:rPr lang="en-US" sz="3200" b="1" dirty="0"/>
              <a:t>Birds and Animals from the Land and Sea. Chugach Clothing from A to Z flash cards. </a:t>
            </a:r>
          </a:p>
          <a:p>
            <a:pPr marL="457200" indent="-457200">
              <a:buFont typeface="Arial" panose="020B0604020202020204" pitchFamily="34" charset="0"/>
              <a:buChar char="•"/>
            </a:pPr>
            <a:r>
              <a:rPr lang="en-US" sz="3200" b="1" dirty="0"/>
              <a:t>Sinew and Stitches-traditional expert in classroom to show how to tan salmon skin with a traditional scraper, spoon, shell.</a:t>
            </a:r>
          </a:p>
          <a:p>
            <a:pPr marL="457200" indent="-457200">
              <a:buFont typeface="Arial" panose="020B0604020202020204" pitchFamily="34" charset="0"/>
              <a:buChar char="•"/>
            </a:pPr>
            <a:r>
              <a:rPr lang="en-US" sz="3200" b="1" dirty="0"/>
              <a:t>Waterproof clothing using salmon skins and seal intestine. Show how to blow up seal intestine using pig intestine.</a:t>
            </a:r>
          </a:p>
          <a:p>
            <a:pPr marL="457200" indent="-457200">
              <a:buFont typeface="Arial" panose="020B0604020202020204" pitchFamily="34" charset="0"/>
              <a:buChar char="•"/>
            </a:pPr>
            <a:r>
              <a:rPr lang="en-US" sz="3200" b="1" dirty="0">
                <a:solidFill>
                  <a:srgbClr val="FF0000"/>
                </a:solidFill>
              </a:rPr>
              <a:t>Spruce Root Gathering/Preparing/Weaving</a:t>
            </a:r>
          </a:p>
          <a:p>
            <a:pPr marL="457200" indent="-457200">
              <a:buFont typeface="Arial" panose="020B0604020202020204" pitchFamily="34" charset="0"/>
              <a:buChar char="•"/>
            </a:pPr>
            <a:r>
              <a:rPr lang="en-US" sz="3200" b="1" dirty="0"/>
              <a:t>Ravens Tail Weaving</a:t>
            </a:r>
          </a:p>
          <a:p>
            <a:pPr marL="457200" indent="-457200">
              <a:buFont typeface="Arial" panose="020B0604020202020204" pitchFamily="34" charset="0"/>
              <a:buChar char="•"/>
            </a:pPr>
            <a:r>
              <a:rPr lang="en-US" sz="3200" b="1" dirty="0"/>
              <a:t>Natural Dyes</a:t>
            </a:r>
          </a:p>
        </p:txBody>
      </p:sp>
    </p:spTree>
    <p:extLst>
      <p:ext uri="{BB962C8B-B14F-4D97-AF65-F5344CB8AC3E}">
        <p14:creationId xmlns:p14="http://schemas.microsoft.com/office/powerpoint/2010/main" val="2300545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2949" y="270300"/>
            <a:ext cx="7848600" cy="1200329"/>
          </a:xfrm>
          <a:prstGeom prst="rect">
            <a:avLst/>
          </a:prstGeom>
          <a:noFill/>
        </p:spPr>
        <p:txBody>
          <a:bodyPr wrap="square" rtlCol="0">
            <a:spAutoFit/>
          </a:bodyPr>
          <a:lstStyle/>
          <a:p>
            <a:pPr algn="ctr"/>
            <a:endParaRPr lang="en-US" sz="3600" b="1" dirty="0" smtClean="0"/>
          </a:p>
          <a:p>
            <a:pPr algn="ctr"/>
            <a:endParaRPr lang="en-US" sz="36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8" y="870464"/>
            <a:ext cx="7705053" cy="5778790"/>
          </a:xfrm>
          <a:prstGeom prst="rect">
            <a:avLst/>
          </a:prstGeom>
        </p:spPr>
      </p:pic>
      <p:sp>
        <p:nvSpPr>
          <p:cNvPr id="10" name="TextBox 9"/>
          <p:cNvSpPr txBox="1"/>
          <p:nvPr/>
        </p:nvSpPr>
        <p:spPr>
          <a:xfrm>
            <a:off x="685799" y="285690"/>
            <a:ext cx="7315199"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t>Finding the spruce roots and digging them up</a:t>
            </a:r>
            <a:endParaRPr lang="en-US" sz="3200" b="1" dirty="0"/>
          </a:p>
        </p:txBody>
      </p:sp>
    </p:spTree>
    <p:extLst>
      <p:ext uri="{BB962C8B-B14F-4D97-AF65-F5344CB8AC3E}">
        <p14:creationId xmlns:p14="http://schemas.microsoft.com/office/powerpoint/2010/main" val="2278588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557659"/>
            <a:ext cx="6705601" cy="5887270"/>
          </a:xfrm>
          <a:prstGeom prst="rect">
            <a:avLst/>
          </a:prstGeom>
        </p:spPr>
      </p:pic>
      <p:sp>
        <p:nvSpPr>
          <p:cNvPr id="3" name="TextBox 2"/>
          <p:cNvSpPr txBox="1"/>
          <p:nvPr/>
        </p:nvSpPr>
        <p:spPr>
          <a:xfrm>
            <a:off x="228600" y="261610"/>
            <a:ext cx="8382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Rolling spruce roots in a coil after you dig them up</a:t>
            </a:r>
            <a:endParaRPr lang="en-US" sz="2800" b="1" dirty="0"/>
          </a:p>
        </p:txBody>
      </p:sp>
    </p:spTree>
    <p:extLst>
      <p:ext uri="{BB962C8B-B14F-4D97-AF65-F5344CB8AC3E}">
        <p14:creationId xmlns:p14="http://schemas.microsoft.com/office/powerpoint/2010/main" val="2162524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5040</TotalTime>
  <Words>1113</Words>
  <Application>Microsoft Office PowerPoint</Application>
  <PresentationFormat>On-screen Show (4:3)</PresentationFormat>
  <Paragraphs>116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Clothing Summary</vt:lpstr>
      <vt:lpstr>Lesson Ideas for Grades PreK - 2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Spruce Root lesson plan 3rd – 5th  </vt:lpstr>
      <vt:lpstr>Spruce Root lesson plan 3rd – 5th</vt:lpstr>
      <vt:lpstr>Lesson Ideas for Grades 6-8</vt:lpstr>
      <vt:lpstr>First step to learn the weave of spruce roots</vt:lpstr>
      <vt:lpstr>Spruce Root lesson plan 6th – 8th </vt:lpstr>
      <vt:lpstr>Spruce Root lesson plan 6th – 8th </vt:lpstr>
      <vt:lpstr>Lesson Ideas for Grades 9-12</vt:lpstr>
      <vt:lpstr>PowerPoint Presentation</vt:lpstr>
      <vt:lpstr>Spruce Root lesson plan 9th – 12th </vt:lpstr>
      <vt:lpstr>Spruce Root lesson plan 9th – 12th</vt:lpstr>
      <vt:lpstr>PowerPoint Presentation</vt:lpstr>
      <vt:lpstr>PowerPoint Presentation</vt:lpstr>
      <vt:lpstr>PowerPoint Presentation</vt:lpstr>
      <vt:lpstr>PowerPoint Presentation</vt:lpstr>
    </vt:vector>
  </TitlesOfParts>
  <Company>Chugachmiut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Clothing Mary Babic,</dc:title>
  <dc:creator>Heritage</dc:creator>
  <cp:lastModifiedBy>Heritage</cp:lastModifiedBy>
  <cp:revision>94</cp:revision>
  <dcterms:created xsi:type="dcterms:W3CDTF">2017-09-06T22:13:20Z</dcterms:created>
  <dcterms:modified xsi:type="dcterms:W3CDTF">2018-03-12T15:28:00Z</dcterms:modified>
</cp:coreProperties>
</file>