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1"/>
  </p:sldMasterIdLst>
  <p:notesMasterIdLst>
    <p:notesMasterId r:id="rId13"/>
  </p:notesMasterIdLst>
  <p:sldIdLst>
    <p:sldId id="257" r:id="rId2"/>
    <p:sldId id="280" r:id="rId3"/>
    <p:sldId id="262" r:id="rId4"/>
    <p:sldId id="267" r:id="rId5"/>
    <p:sldId id="271" r:id="rId6"/>
    <p:sldId id="284" r:id="rId7"/>
    <p:sldId id="272" r:id="rId8"/>
    <p:sldId id="285" r:id="rId9"/>
    <p:sldId id="286" r:id="rId10"/>
    <p:sldId id="275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75DA-AB33-498A-919F-6EBDAFC453AD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7E652-66EE-4B91-A76F-E894133F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E652-66EE-4B91-A76F-E894133F53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F7C944-805F-490D-B4B6-26039BD5ED9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2ED5A8-221D-4546-8FC3-B8CC2EA873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1447800"/>
            <a:ext cx="2971800" cy="46482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FOOD FROM THE </a:t>
            </a:r>
            <a:br>
              <a:rPr lang="en-US" sz="4400" dirty="0" smtClean="0"/>
            </a:br>
            <a:r>
              <a:rPr lang="en-US" sz="4400" dirty="0" smtClean="0"/>
              <a:t>SEA</a:t>
            </a:r>
            <a:r>
              <a:rPr lang="en-US" sz="4400" dirty="0" smtClean="0">
                <a:latin typeface="Trebuchet MS" panose="020B0603020202020204" pitchFamily="34" charset="0"/>
              </a:rPr>
              <a:t/>
            </a:r>
            <a:br>
              <a:rPr lang="en-US" sz="4400" dirty="0" smtClean="0">
                <a:latin typeface="Trebuchet MS" panose="020B0603020202020204" pitchFamily="34" charset="0"/>
              </a:rPr>
            </a:br>
            <a:r>
              <a:rPr lang="en-US" sz="4400" dirty="0" smtClean="0">
                <a:latin typeface="Trebuchet MS" panose="020B0603020202020204" pitchFamily="34" charset="0"/>
              </a:rPr>
              <a:t/>
            </a:r>
            <a:br>
              <a:rPr lang="en-US" sz="4400" dirty="0" smtClean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>Barclay </a:t>
            </a:r>
            <a:r>
              <a:rPr lang="en-US" sz="2000" dirty="0" err="1" smtClean="0">
                <a:latin typeface="Trebuchet MS" panose="020B0603020202020204" pitchFamily="34" charset="0"/>
              </a:rPr>
              <a:t>Kopchak</a:t>
            </a:r>
            <a:r>
              <a:rPr lang="en-US" sz="2000" dirty="0" smtClean="0"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>LEC, Cordova</a:t>
            </a:r>
            <a:r>
              <a:rPr lang="en-US" sz="2000" dirty="0">
                <a:latin typeface="Trebuchet MS" panose="020B0603020202020204" pitchFamily="34" charset="0"/>
              </a:rPr>
              <a:t/>
            </a:r>
            <a:br>
              <a:rPr lang="en-US" sz="2000" dirty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/>
            </a:r>
            <a:br>
              <a:rPr lang="en-US" sz="2000" dirty="0">
                <a:latin typeface="Trebuchet MS" panose="020B0603020202020204" pitchFamily="34" charset="0"/>
              </a:rPr>
            </a:br>
            <a:r>
              <a:rPr lang="en-US" sz="2000" dirty="0" smtClean="0"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latin typeface="Trebuchet MS" panose="020B0603020202020204" pitchFamily="34" charset="0"/>
              </a:rPr>
            </a:br>
            <a:endParaRPr lang="en-U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685800"/>
            <a:ext cx="7315200" cy="4829368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dirty="0" smtClean="0">
                <a:latin typeface="Trebuchet MS" panose="020B0603020202020204" pitchFamily="34" charset="0"/>
              </a:rPr>
              <a:t>9 – 12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9-12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OCTOPUS</a:t>
            </a:r>
            <a:b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>“</a:t>
            </a:r>
            <a:r>
              <a:rPr lang="en-US" sz="2200" b="0" u="sng" dirty="0">
                <a:solidFill>
                  <a:schemeClr val="bg1"/>
                </a:solidFill>
                <a:effectLst/>
              </a:rPr>
              <a:t>Paul Kompkoff, Jr</a:t>
            </a:r>
            <a:r>
              <a:rPr lang="en-US" sz="2200" b="0" dirty="0">
                <a:solidFill>
                  <a:schemeClr val="tx1"/>
                </a:solidFill>
                <a:effectLst/>
              </a:rPr>
              <a:t>:  That’s the way he catches octopus.  He stuck a stick under the rock, and if it moves, there’s an octopus down there.</a:t>
            </a:r>
            <a:br>
              <a:rPr lang="en-US" sz="2200" b="0" dirty="0">
                <a:solidFill>
                  <a:schemeClr val="tx1"/>
                </a:solidFill>
                <a:effectLst/>
              </a:rPr>
            </a:br>
            <a:r>
              <a:rPr lang="en-US" sz="2200" b="0" u="sng" dirty="0">
                <a:solidFill>
                  <a:schemeClr val="bg1"/>
                </a:solidFill>
                <a:effectLst/>
              </a:rPr>
              <a:t>Don Kompkoff, </a:t>
            </a:r>
            <a:r>
              <a:rPr lang="en-US" sz="2200" b="0" u="sng" dirty="0" err="1">
                <a:solidFill>
                  <a:schemeClr val="bg1"/>
                </a:solidFill>
                <a:effectLst/>
              </a:rPr>
              <a:t>Sr</a:t>
            </a:r>
            <a:r>
              <a:rPr lang="en-US" sz="2200" b="0" dirty="0">
                <a:solidFill>
                  <a:schemeClr val="tx1"/>
                </a:solidFill>
                <a:effectLst/>
              </a:rPr>
              <a:t>: Another way to catch an octopus: we’d stick a stick in [a hole] and just watch it.  If it starts moving, he’s in the hole.</a:t>
            </a:r>
            <a:br>
              <a:rPr lang="en-US" sz="2200" b="0" dirty="0">
                <a:solidFill>
                  <a:schemeClr val="tx1"/>
                </a:solidFill>
                <a:effectLst/>
              </a:rPr>
            </a:br>
            <a:r>
              <a:rPr lang="en-US" sz="2200" b="0" u="sng" dirty="0">
                <a:solidFill>
                  <a:schemeClr val="bg1"/>
                </a:solidFill>
                <a:effectLst/>
              </a:rPr>
              <a:t>Michael Vigil</a:t>
            </a:r>
            <a:r>
              <a:rPr lang="en-US" sz="2200" b="0" dirty="0">
                <a:solidFill>
                  <a:schemeClr val="tx1"/>
                </a:solidFill>
                <a:effectLst/>
              </a:rPr>
              <a:t>: I’ll be darned.  That’s a good way.</a:t>
            </a:r>
            <a:br>
              <a:rPr lang="en-US" sz="2200" b="0" dirty="0">
                <a:solidFill>
                  <a:schemeClr val="tx1"/>
                </a:solidFill>
                <a:effectLst/>
              </a:rPr>
            </a:br>
            <a:r>
              <a:rPr lang="en-US" sz="2200" b="0" dirty="0">
                <a:solidFill>
                  <a:schemeClr val="tx1"/>
                </a:solidFill>
                <a:effectLst/>
              </a:rPr>
              <a:t>Nicholas Wilson: I heard that a long time ago, before they had </a:t>
            </a:r>
            <a:r>
              <a:rPr lang="en-US" sz="2200" b="0" dirty="0" err="1">
                <a:solidFill>
                  <a:schemeClr val="tx1"/>
                </a:solidFill>
                <a:effectLst/>
              </a:rPr>
              <a:t>Chlorox</a:t>
            </a:r>
            <a:r>
              <a:rPr lang="en-US" sz="2200" b="0" dirty="0">
                <a:solidFill>
                  <a:schemeClr val="tx1"/>
                </a:solidFill>
                <a:effectLst/>
              </a:rPr>
              <a:t>, because I know that’s what you use now to get the octopus to come out. Somebody told me they used to pee in the hole to get the octopus to come out.”</a:t>
            </a:r>
            <a:br>
              <a:rPr lang="en-US" sz="2200" b="0" dirty="0">
                <a:solidFill>
                  <a:schemeClr val="tx1"/>
                </a:solidFill>
                <a:effectLst/>
              </a:rPr>
            </a:br>
            <a:r>
              <a:rPr lang="en-US" sz="22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/>
              </a:rPr>
            </a:br>
            <a:r>
              <a:rPr lang="en-US" sz="2200" b="0" dirty="0">
                <a:solidFill>
                  <a:schemeClr val="tx1"/>
                </a:solidFill>
                <a:effectLst/>
              </a:rPr>
              <a:t>	</a:t>
            </a:r>
            <a:r>
              <a:rPr lang="en-US" sz="2200" b="0" dirty="0" smtClean="0">
                <a:solidFill>
                  <a:schemeClr val="tx1"/>
                </a:solidFill>
                <a:effectLst/>
              </a:rPr>
              <a:t>			- Chenega Diaries</a:t>
            </a:r>
            <a:r>
              <a:rPr lang="en-US" sz="2200" b="0" u="sng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en-US" sz="2200" b="0" u="sng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8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2800" b="1" u="sng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8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800" b="1" u="sng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2800" b="1" u="sng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8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28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4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24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/>
            </a:r>
            <a:br>
              <a:rPr lang="en-US" sz="2000" dirty="0">
                <a:latin typeface="Trebuchet MS" panose="020B0603020202020204" pitchFamily="34" charset="0"/>
              </a:rPr>
            </a:b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9-12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C00000"/>
                </a:solidFill>
              </a:rPr>
              <a:t>SUSTAINING SUBSISTENCE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Identify popular food from the sea harvested locally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Interview Elder regarding harvest methods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Research and correlate relevant state and federal regulations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Make a proposal to Board of Fish or a poster to promote the sustainability of this traditional harvest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992813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599" y="3267077"/>
            <a:ext cx="647700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u="sng" dirty="0" smtClean="0">
              <a:latin typeface="Trebuchet MS" panose="020B0603020202020204" pitchFamily="34" charset="0"/>
            </a:endParaRPr>
          </a:p>
          <a:p>
            <a:r>
              <a:rPr lang="en-US" sz="3200" dirty="0" smtClean="0">
                <a:latin typeface="Trebuchet MS" panose="020B0603020202020204" pitchFamily="34" charset="0"/>
              </a:rPr>
              <a:t>Pre-K – S Themes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	</a:t>
            </a:r>
            <a:r>
              <a:rPr lang="en-US" sz="2000" dirty="0" smtClean="0">
                <a:latin typeface="Trebuchet MS" panose="020B0603020202020204" pitchFamily="34" charset="0"/>
              </a:rPr>
              <a:t>Our </a:t>
            </a:r>
            <a:r>
              <a:rPr lang="en-US" sz="2000" dirty="0">
                <a:latin typeface="Trebuchet MS" panose="020B0603020202020204" pitchFamily="34" charset="0"/>
              </a:rPr>
              <a:t>Place – Why here?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		Our </a:t>
            </a:r>
            <a:r>
              <a:rPr lang="en-US" sz="2000" dirty="0">
                <a:latin typeface="Trebuchet MS" panose="020B0603020202020204" pitchFamily="34" charset="0"/>
              </a:rPr>
              <a:t>Subsistence Heritage 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			What’s </a:t>
            </a:r>
            <a:r>
              <a:rPr lang="en-US" sz="2000" dirty="0">
                <a:latin typeface="Trebuchet MS" panose="020B0603020202020204" pitchFamily="34" charset="0"/>
              </a:rPr>
              <a:t>here?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				Where </a:t>
            </a:r>
            <a:r>
              <a:rPr lang="en-US" sz="2000" dirty="0">
                <a:latin typeface="Trebuchet MS" panose="020B0603020202020204" pitchFamily="34" charset="0"/>
              </a:rPr>
              <a:t>to harvest? </a:t>
            </a:r>
          </a:p>
          <a:p>
            <a:r>
              <a:rPr lang="en-US" sz="2000" dirty="0" smtClean="0">
                <a:latin typeface="Trebuchet MS" panose="020B0603020202020204" pitchFamily="34" charset="0"/>
              </a:rPr>
              <a:t>					How </a:t>
            </a:r>
            <a:r>
              <a:rPr lang="en-US" sz="2000" dirty="0">
                <a:latin typeface="Trebuchet MS" panose="020B0603020202020204" pitchFamily="34" charset="0"/>
              </a:rPr>
              <a:t>to share?</a:t>
            </a:r>
          </a:p>
          <a:p>
            <a:endParaRPr lang="en-US" sz="2000" b="1" u="sng" dirty="0" smtClean="0"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432090"/>
            <a:ext cx="4114800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289" y="4267200"/>
            <a:ext cx="6131511" cy="14478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chemeClr val="tx1"/>
                </a:solidFill>
              </a:rPr>
              <a:t>3 – 5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Themes:                              		Our subsistence heritage</a:t>
            </a:r>
            <a:b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Near Shore and Far</a:t>
            </a:r>
            <a:b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             	Sharing and Preserving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066800"/>
            <a:ext cx="3860800" cy="2895600"/>
          </a:xfrm>
        </p:spPr>
      </p:pic>
    </p:spTree>
    <p:extLst>
      <p:ext uri="{BB962C8B-B14F-4D97-AF65-F5344CB8AC3E}">
        <p14:creationId xmlns:p14="http://schemas.microsoft.com/office/powerpoint/2010/main" val="32377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60000">
            <a:off x="1072769" y="1954192"/>
            <a:ext cx="3088847" cy="710963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6 – 8 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-60000">
            <a:off x="380284" y="3577605"/>
            <a:ext cx="4880047" cy="2778546"/>
          </a:xfrm>
        </p:spPr>
        <p:txBody>
          <a:bodyPr>
            <a:noAutofit/>
          </a:bodyPr>
          <a:lstStyle/>
          <a:p>
            <a:endParaRPr lang="en-US" sz="2000" u="sng" dirty="0">
              <a:latin typeface="Trebuchet MS" panose="020B0603020202020204" pitchFamily="34" charset="0"/>
            </a:endParaRPr>
          </a:p>
          <a:p>
            <a:r>
              <a:rPr lang="en-US" sz="2400" u="sng" dirty="0" smtClean="0">
                <a:latin typeface="Trebuchet MS" panose="020B0603020202020204" pitchFamily="34" charset="0"/>
              </a:rPr>
              <a:t>Themes</a:t>
            </a:r>
            <a:r>
              <a:rPr lang="en-US" sz="2400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Our changing subsistence world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Our adaptability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Our heritage preservation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dirty="0" smtClean="0"/>
              <a:t>        </a:t>
            </a:r>
            <a:endParaRPr lang="en-US" sz="20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3846"/>
          <a:stretch>
            <a:fillRect/>
          </a:stretch>
        </p:blipFill>
        <p:spPr>
          <a:xfrm>
            <a:off x="3657600" y="228600"/>
            <a:ext cx="4876800" cy="3962400"/>
          </a:xfrm>
        </p:spPr>
      </p:pic>
    </p:spTree>
    <p:extLst>
      <p:ext uri="{BB962C8B-B14F-4D97-AF65-F5344CB8AC3E}">
        <p14:creationId xmlns:p14="http://schemas.microsoft.com/office/powerpoint/2010/main" val="9128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239000" cy="51054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/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1800" dirty="0" smtClean="0">
                <a:latin typeface="Trebuchet MS" panose="020B0603020202020204" pitchFamily="34" charset="0"/>
              </a:rPr>
              <a:t>6 – 8</a:t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800" dirty="0" smtClean="0"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latin typeface="Trebuchet MS" panose="020B0603020202020204" pitchFamily="34" charset="0"/>
              </a:rPr>
            </a:br>
            <a:r>
              <a:rPr lang="en-US" sz="1800" dirty="0">
                <a:latin typeface="Trebuchet MS" panose="020B0603020202020204" pitchFamily="34" charset="0"/>
              </a:rPr>
              <a:t/>
            </a:r>
            <a:br>
              <a:rPr lang="en-US" sz="1800" dirty="0">
                <a:latin typeface="Trebuchet MS" panose="020B0603020202020204" pitchFamily="34" charset="0"/>
              </a:rPr>
            </a:br>
            <a: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SEALS &amp; SUBSISTENCE</a:t>
            </a:r>
            <a:b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3100" b="1" u="sng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3100" dirty="0" smtClean="0">
                <a:latin typeface="Trebuchet MS" panose="020B0603020202020204" pitchFamily="34" charset="0"/>
              </a:rPr>
              <a:t>Project Goal: To tell the story of Sugpiat/Eyak seal harvesting and usage as described by Sugpiat/Eyak Elders, seal hunters through illustrative posters</a:t>
            </a:r>
            <a:r>
              <a:rPr lang="en-US" sz="2000" u="sng" dirty="0">
                <a:latin typeface="Trebuchet MS" panose="020B0603020202020204" pitchFamily="34" charset="0"/>
              </a:rPr>
              <a:t/>
            </a:r>
            <a:br>
              <a:rPr lang="en-US" sz="2000" u="sng" dirty="0">
                <a:latin typeface="Trebuchet MS" panose="020B0603020202020204" pitchFamily="34" charset="0"/>
              </a:rPr>
            </a:br>
            <a:r>
              <a:rPr lang="en-US" sz="2000" u="sng" dirty="0" smtClean="0">
                <a:latin typeface="Trebuchet MS" panose="020B0603020202020204" pitchFamily="34" charset="0"/>
              </a:rPr>
              <a:t/>
            </a:r>
            <a:br>
              <a:rPr lang="en-US" sz="2000" u="sng" dirty="0" smtClean="0">
                <a:latin typeface="Trebuchet MS" panose="020B0603020202020204" pitchFamily="34" charset="0"/>
              </a:rPr>
            </a:br>
            <a:r>
              <a:rPr lang="en-US" sz="2000" u="sng" dirty="0" smtClean="0">
                <a:latin typeface="Trebuchet MS" panose="020B0603020202020204" pitchFamily="34" charset="0"/>
              </a:rPr>
              <a:t/>
            </a:r>
            <a:br>
              <a:rPr lang="en-US" sz="2000" u="sng" dirty="0" smtClean="0">
                <a:latin typeface="Trebuchet MS" panose="020B0603020202020204" pitchFamily="34" charset="0"/>
              </a:rPr>
            </a:br>
            <a:r>
              <a:rPr lang="en-US" sz="2000" u="sng" dirty="0">
                <a:latin typeface="Trebuchet MS" panose="020B0603020202020204" pitchFamily="34" charset="0"/>
              </a:rPr>
              <a:t/>
            </a:r>
            <a:br>
              <a:rPr lang="en-US" sz="2000" u="sng" dirty="0">
                <a:latin typeface="Trebuchet MS" panose="020B0603020202020204" pitchFamily="34" charset="0"/>
              </a:rPr>
            </a:br>
            <a:r>
              <a:rPr lang="en-US" sz="2000" u="sng" dirty="0" smtClean="0">
                <a:latin typeface="Trebuchet MS" panose="020B0603020202020204" pitchFamily="34" charset="0"/>
              </a:rPr>
              <a:t/>
            </a:r>
            <a:br>
              <a:rPr lang="en-US" sz="2000" u="sng" dirty="0" smtClean="0">
                <a:latin typeface="Trebuchet MS" panose="020B0603020202020204" pitchFamily="34" charset="0"/>
              </a:rPr>
            </a:br>
            <a:r>
              <a:rPr lang="en-US" sz="2000" u="sng" dirty="0">
                <a:latin typeface="Trebuchet MS" panose="020B0603020202020204" pitchFamily="34" charset="0"/>
              </a:rPr>
              <a:t/>
            </a:r>
            <a:br>
              <a:rPr lang="en-US" sz="2000" u="sng" dirty="0">
                <a:latin typeface="Trebuchet MS" panose="020B0603020202020204" pitchFamily="34" charset="0"/>
              </a:rPr>
            </a:br>
            <a:endParaRPr lang="en-US" sz="20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26670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Classes 1 &amp; 2: </a:t>
            </a:r>
            <a:endParaRPr lang="en-US" sz="2800" dirty="0" smtClean="0"/>
          </a:p>
          <a:p>
            <a:pPr algn="ctr"/>
            <a:r>
              <a:rPr lang="en-US" sz="2800" dirty="0" smtClean="0"/>
              <a:t>Listen </a:t>
            </a:r>
            <a:r>
              <a:rPr lang="en-US" sz="2800" dirty="0"/>
              <a:t>to Elder descriptions of seal hunting and usage; </a:t>
            </a:r>
          </a:p>
          <a:p>
            <a:pPr algn="ctr"/>
            <a:r>
              <a:rPr lang="en-US" sz="2800" dirty="0"/>
              <a:t>Use kit library, websites, and Elder quotations from “Seal Research Sources” handout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77599"/>
            <a:ext cx="3314699" cy="13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-60000">
            <a:off x="1113373" y="2817177"/>
            <a:ext cx="3063240" cy="703202"/>
          </a:xfrm>
        </p:spPr>
        <p:txBody>
          <a:bodyPr>
            <a:noAutofit/>
          </a:bodyPr>
          <a:lstStyle/>
          <a:p>
            <a:r>
              <a:rPr lang="en-US" sz="4800" dirty="0" smtClean="0"/>
              <a:t>9 - 12</a:t>
            </a:r>
            <a:endParaRPr lang="en-US" sz="4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330123" y="1091922"/>
            <a:ext cx="2913863" cy="4004571"/>
          </a:xfrm>
        </p:spPr>
      </p:pic>
      <p:sp>
        <p:nvSpPr>
          <p:cNvPr id="2" name="TextBox 1"/>
          <p:cNvSpPr txBox="1"/>
          <p:nvPr/>
        </p:nvSpPr>
        <p:spPr>
          <a:xfrm>
            <a:off x="4953000" y="1329392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 3:</a:t>
            </a:r>
          </a:p>
          <a:p>
            <a:pPr algn="ctr"/>
            <a:r>
              <a:rPr lang="en-US" sz="2400" dirty="0" smtClean="0"/>
              <a:t>Select Elder quotations to tell the story of seals and subsistence</a:t>
            </a:r>
            <a:endParaRPr lang="en-US" sz="2400" dirty="0"/>
          </a:p>
        </p:txBody>
      </p:sp>
      <p:sp>
        <p:nvSpPr>
          <p:cNvPr id="7" name="AutoShape 2" descr="Image result for alaska harbor s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05939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6164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36680" y="1066800"/>
            <a:ext cx="420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seal was far ranging, geographically speaking, hunters has to travel great distances, by kayak or in  later years  by rowboat.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- </a:t>
            </a:r>
            <a:r>
              <a:rPr lang="en-US" dirty="0" err="1" smtClean="0"/>
              <a:t>Derenty</a:t>
            </a:r>
            <a:r>
              <a:rPr lang="en-US" dirty="0" smtClean="0"/>
              <a:t> </a:t>
            </a:r>
            <a:r>
              <a:rPr lang="en-US" dirty="0" err="1" smtClean="0"/>
              <a:t>Tabios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8006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 used to go seal hunting with my grandfather Willie Kompkoff, my Uncle Richard, and my dad, I would be tucked inside a </a:t>
            </a:r>
            <a:r>
              <a:rPr lang="en-US" dirty="0" err="1" smtClean="0"/>
              <a:t>bidarka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- Paul </a:t>
            </a:r>
            <a:r>
              <a:rPr lang="en-US" dirty="0" err="1" smtClean="0"/>
              <a:t>Kompkof</a:t>
            </a:r>
            <a:r>
              <a:rPr lang="en-US" dirty="0" smtClean="0"/>
              <a:t>, Sr.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…, you would pick a point outside of the glacier and sit on the shore and wait for in-coming and out-going seal.  They generally went with the tide.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- Bobby Stamp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00200"/>
            <a:ext cx="2971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Themes: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Subsistence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Our adaptability 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Our traditional conservation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Respect and regulation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3" y="1288473"/>
            <a:ext cx="386715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1176</TotalTime>
  <Words>233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FOOD FROM THE  SEA  Barclay Kopchak LEC, Cordova    </vt:lpstr>
      <vt:lpstr>PowerPoint Presentation</vt:lpstr>
      <vt:lpstr>3 – 5 Themes:                                Our subsistence heritage                       Near Shore and Far                        Sharing and Preserving                  </vt:lpstr>
      <vt:lpstr>6 – 8 </vt:lpstr>
      <vt:lpstr>  6 – 8    SEALS &amp; SUBSISTENCE  Project Goal: To tell the story of Sugpiat/Eyak seal harvesting and usage as described by Sugpiat/Eyak Elders, seal hunters through illustrative posters      </vt:lpstr>
      <vt:lpstr>PowerPoint Presentation</vt:lpstr>
      <vt:lpstr>9 - 12</vt:lpstr>
      <vt:lpstr>PowerPoint Presentation</vt:lpstr>
      <vt:lpstr>9-12</vt:lpstr>
      <vt:lpstr>9 – 12    9-12  OCTOPUS  “Paul Kompkoff, Jr:  That’s the way he catches octopus.  He stuck a stick under the rock, and if it moves, there’s an octopus down there. Don Kompkoff, Sr: Another way to catch an octopus: we’d stick a stick in [a hole] and just watch it.  If it starts moving, he’s in the hole. Michael Vigil: I’ll be darned.  That’s a good way. Nicholas Wilson: I heard that a long time ago, before they had Chlorox, because I know that’s what you use now to get the octopus to come out. Somebody told me they used to pee in the hole to get the octopus to come out.”      - Chenega Diaries        </vt:lpstr>
      <vt:lpstr>9-12  SUSTAINING SUBSISTENCE</vt:lpstr>
    </vt:vector>
  </TitlesOfParts>
  <Company>Chugachmiut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Heritage</dc:creator>
  <cp:lastModifiedBy>Heritage</cp:lastModifiedBy>
  <cp:revision>112</cp:revision>
  <dcterms:created xsi:type="dcterms:W3CDTF">2017-09-11T17:33:06Z</dcterms:created>
  <dcterms:modified xsi:type="dcterms:W3CDTF">2018-03-07T22:35:28Z</dcterms:modified>
</cp:coreProperties>
</file>