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6" r:id="rId2"/>
    <p:sldId id="261" r:id="rId3"/>
    <p:sldId id="257" r:id="rId4"/>
    <p:sldId id="275" r:id="rId5"/>
    <p:sldId id="283" r:id="rId6"/>
    <p:sldId id="274" r:id="rId7"/>
    <p:sldId id="282" r:id="rId8"/>
    <p:sldId id="277" r:id="rId9"/>
    <p:sldId id="278" r:id="rId10"/>
    <p:sldId id="264" r:id="rId11"/>
    <p:sldId id="262" r:id="rId12"/>
    <p:sldId id="265" r:id="rId13"/>
    <p:sldId id="279" r:id="rId14"/>
    <p:sldId id="28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A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0941" autoAdjust="0"/>
  </p:normalViewPr>
  <p:slideViewPr>
    <p:cSldViewPr>
      <p:cViewPr>
        <p:scale>
          <a:sx n="60" d="100"/>
          <a:sy n="60" d="100"/>
        </p:scale>
        <p:origin x="-3084" y="-1188"/>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799F9-92D1-4766-BE0A-E0551CC3370B}" type="datetimeFigureOut">
              <a:rPr lang="en-US" smtClean="0"/>
              <a:t>6/19/2018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53B9C-F732-4141-853E-15883CAC8228}" type="slidenum">
              <a:rPr lang="en-US" smtClean="0"/>
              <a:t>‹#›</a:t>
            </a:fld>
            <a:endParaRPr lang="en-US"/>
          </a:p>
        </p:txBody>
      </p:sp>
    </p:spTree>
    <p:extLst>
      <p:ext uri="{BB962C8B-B14F-4D97-AF65-F5344CB8AC3E}">
        <p14:creationId xmlns:p14="http://schemas.microsoft.com/office/powerpoint/2010/main" val="221340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53B9C-F732-4141-853E-15883CAC8228}" type="slidenum">
              <a:rPr lang="en-US" smtClean="0"/>
              <a:t>7</a:t>
            </a:fld>
            <a:endParaRPr lang="en-US"/>
          </a:p>
        </p:txBody>
      </p:sp>
    </p:spTree>
    <p:extLst>
      <p:ext uri="{BB962C8B-B14F-4D97-AF65-F5344CB8AC3E}">
        <p14:creationId xmlns:p14="http://schemas.microsoft.com/office/powerpoint/2010/main" val="141077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C65A36-C404-42FC-945C-E4AF38EA8938}" type="datetimeFigureOut">
              <a:rPr lang="en-US" smtClean="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5F3B51-8271-4C29-8525-9F4115BFADB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65A36-C404-42FC-945C-E4AF38EA8938}" type="datetimeFigureOut">
              <a:rPr lang="en-US" smtClean="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5F3B51-8271-4C29-8525-9F4115BFADB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7C65A36-C404-42FC-945C-E4AF38EA8938}" type="datetimeFigureOut">
              <a:rPr lang="en-US" smtClean="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5F3B51-8271-4C29-8525-9F4115BFADBF}"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65A36-C404-42FC-945C-E4AF38EA8938}" type="datetimeFigureOut">
              <a:rPr lang="en-US" smtClean="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5F3B51-8271-4C29-8525-9F4115BFADBF}"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C65A36-C404-42FC-945C-E4AF38EA8938}" type="datetimeFigureOut">
              <a:rPr lang="en-US" smtClean="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5F3B51-8271-4C29-8525-9F4115BFADB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7C65A36-C404-42FC-945C-E4AF38EA8938}" type="datetimeFigureOut">
              <a:rPr lang="en-US" smtClean="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5F3B51-8271-4C29-8525-9F4115BFADBF}"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C65A36-C404-42FC-945C-E4AF38EA8938}" type="datetimeFigureOut">
              <a:rPr lang="en-US" smtClean="0"/>
              <a:t>6/19/2018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5F3B51-8271-4C29-8525-9F4115BFADB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C65A36-C404-42FC-945C-E4AF38EA8938}" type="datetimeFigureOut">
              <a:rPr lang="en-US" smtClean="0"/>
              <a:t>6/19/2018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5F3B51-8271-4C29-8525-9F4115BFADB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E7C65A36-C404-42FC-945C-E4AF38EA8938}" type="datetimeFigureOut">
              <a:rPr lang="en-US" smtClean="0"/>
              <a:t>6/19/2018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5F3B51-8271-4C29-8525-9F4115BFADB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E7C65A36-C404-42FC-945C-E4AF38EA8938}" type="datetimeFigureOut">
              <a:rPr lang="en-US" smtClean="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5F3B51-8271-4C29-8525-9F4115BFADBF}"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C65A36-C404-42FC-945C-E4AF38EA8938}" type="datetimeFigureOut">
              <a:rPr lang="en-US" smtClean="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5F3B51-8271-4C29-8525-9F4115BFADBF}"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7C65A36-C404-42FC-945C-E4AF38EA8938}" type="datetimeFigureOut">
              <a:rPr lang="en-US" smtClean="0"/>
              <a:t>6/19/2018</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E5F3B51-8271-4C29-8525-9F4115BFADBF}"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rcg.is/1m08ab"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copperriver.org/programs/fish-habitat-restoration/salmon-blitz/" TargetMode="External"/><Relationship Id="rId2" Type="http://schemas.openxmlformats.org/officeDocument/2006/relationships/hyperlink" Target="https://copperriver.org/programs/fish-habitat-restoration/fishwatch/" TargetMode="External"/><Relationship Id="rId1" Type="http://schemas.openxmlformats.org/officeDocument/2006/relationships/slideLayout" Target="../slideLayouts/slideLayout7.xml"/><Relationship Id="rId4" Type="http://schemas.openxmlformats.org/officeDocument/2006/relationships/hyperlink" Target="http://aswc.seagrant.uaf.edu/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eb.stanford.edu/group/ethnoger/AppC.pdf" TargetMode="External"/><Relationship Id="rId2" Type="http://schemas.openxmlformats.org/officeDocument/2006/relationships/hyperlink" Target="http://www.thewildclassroom.com/wildfilmschool/gettingstarted/interviewquestions.html" TargetMode="External"/><Relationship Id="rId1" Type="http://schemas.openxmlformats.org/officeDocument/2006/relationships/slideLayout" Target="../slideLayouts/slideLayout7.xml"/><Relationship Id="rId4" Type="http://schemas.openxmlformats.org/officeDocument/2006/relationships/hyperlink" Target="https://delta.ncsu.edu/knowledgebase/recording-professional-quality-videos-with-ip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9575" y="914400"/>
            <a:ext cx="8458200" cy="2286000"/>
          </a:xfrm>
        </p:spPr>
        <p:txBody>
          <a:bodyPr>
            <a:noAutofit/>
          </a:bodyPr>
          <a:lstStyle/>
          <a:p>
            <a:pPr algn="ctr"/>
            <a:r>
              <a:rPr lang="en-US" sz="6600" dirty="0" smtClean="0">
                <a:solidFill>
                  <a:schemeClr val="bg1"/>
                </a:solidFill>
                <a:latin typeface="Times New Roman" panose="02020603050405020304" pitchFamily="18" charset="0"/>
                <a:cs typeface="Times New Roman" panose="02020603050405020304" pitchFamily="18" charset="0"/>
              </a:rPr>
              <a:t>Our Water</a:t>
            </a:r>
            <a:br>
              <a:rPr lang="en-US" sz="6600" dirty="0" smtClean="0">
                <a:solidFill>
                  <a:schemeClr val="bg1"/>
                </a:solidFill>
                <a:latin typeface="Times New Roman" panose="02020603050405020304" pitchFamily="18" charset="0"/>
                <a:cs typeface="Times New Roman" panose="02020603050405020304" pitchFamily="18" charset="0"/>
              </a:rPr>
            </a:br>
            <a:r>
              <a:rPr lang="en-US" sz="6600" dirty="0" smtClean="0">
                <a:solidFill>
                  <a:schemeClr val="bg1"/>
                </a:solidFill>
                <a:latin typeface="Times New Roman" panose="02020603050405020304" pitchFamily="18" charset="0"/>
                <a:cs typeface="Times New Roman" panose="02020603050405020304" pitchFamily="18" charset="0"/>
              </a:rPr>
              <a:t>“</a:t>
            </a:r>
            <a:r>
              <a:rPr lang="en-US" sz="6600" dirty="0" err="1" smtClean="0">
                <a:solidFill>
                  <a:schemeClr val="bg1"/>
                </a:solidFill>
                <a:latin typeface="Times New Roman" panose="02020603050405020304" pitchFamily="18" charset="0"/>
                <a:cs typeface="Times New Roman" panose="02020603050405020304" pitchFamily="18" charset="0"/>
              </a:rPr>
              <a:t>Merpet</a:t>
            </a:r>
            <a:r>
              <a:rPr lang="en-US" sz="6600" dirty="0" smtClean="0">
                <a:solidFill>
                  <a:schemeClr val="bg1"/>
                </a:solidFill>
                <a:latin typeface="Times New Roman" panose="02020603050405020304" pitchFamily="18" charset="0"/>
                <a:cs typeface="Times New Roman" panose="02020603050405020304" pitchFamily="18" charset="0"/>
              </a:rPr>
              <a:t>”</a:t>
            </a:r>
            <a:endParaRPr lang="en-US" sz="6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09575" y="5105400"/>
            <a:ext cx="8458200" cy="1600200"/>
          </a:xfrm>
        </p:spPr>
        <p:txBody>
          <a:bodyPr>
            <a:normAutofit lnSpcReduction="10000"/>
          </a:bodyPr>
          <a:lstStyle/>
          <a:p>
            <a:pPr algn="ctr"/>
            <a:r>
              <a:rPr lang="en-US" sz="3200" b="1" dirty="0" smtClean="0">
                <a:solidFill>
                  <a:srgbClr val="002060"/>
                </a:solidFill>
              </a:rPr>
              <a:t>Nick Jordan</a:t>
            </a:r>
          </a:p>
          <a:p>
            <a:pPr algn="ctr"/>
            <a:r>
              <a:rPr lang="en-US" dirty="0" smtClean="0">
                <a:solidFill>
                  <a:srgbClr val="002060"/>
                </a:solidFill>
              </a:rPr>
              <a:t>Local Education Coordinator</a:t>
            </a:r>
          </a:p>
          <a:p>
            <a:pPr algn="ctr"/>
            <a:r>
              <a:rPr lang="en-US" dirty="0" smtClean="0">
                <a:solidFill>
                  <a:srgbClr val="002060"/>
                </a:solidFill>
              </a:rPr>
              <a:t>Seward</a:t>
            </a:r>
          </a:p>
          <a:p>
            <a:pPr algn="ctr"/>
            <a:r>
              <a:rPr lang="en-US" sz="2200" dirty="0" smtClean="0">
                <a:solidFill>
                  <a:srgbClr val="002060"/>
                </a:solidFill>
              </a:rPr>
              <a:t>NicholasJ@chugachmiut.org</a:t>
            </a:r>
          </a:p>
        </p:txBody>
      </p:sp>
      <p:pic>
        <p:nvPicPr>
          <p:cNvPr id="1026" name="Picture 2" descr="C:\Users\Heritage\Pictures\Seward Photos\Seward2.jpg"/>
          <p:cNvPicPr>
            <a:picLocks noChangeAspect="1" noChangeArrowheads="1"/>
          </p:cNvPicPr>
          <p:nvPr/>
        </p:nvPicPr>
        <p:blipFill rotWithShape="1">
          <a:blip r:embed="rId2">
            <a:extLst>
              <a:ext uri="{28A0092B-C50C-407E-A947-70E740481C1C}">
                <a14:useLocalDpi xmlns:a14="http://schemas.microsoft.com/office/drawing/2010/main" val="0"/>
              </a:ext>
            </a:extLst>
          </a:blip>
          <a:srcRect l="-2694" t="20865" r="1" b="40342"/>
          <a:stretch/>
        </p:blipFill>
        <p:spPr bwMode="auto">
          <a:xfrm>
            <a:off x="0" y="3200400"/>
            <a:ext cx="8915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19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481" y="2514600"/>
            <a:ext cx="25050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Resources</a:t>
            </a:r>
            <a:endParaRPr lang="en-US" dirty="0"/>
          </a:p>
        </p:txBody>
      </p:sp>
      <p:sp>
        <p:nvSpPr>
          <p:cNvPr id="5" name="Content Placeholder 2"/>
          <p:cNvSpPr>
            <a:spLocks noGrp="1"/>
          </p:cNvSpPr>
          <p:nvPr>
            <p:ph idx="1"/>
          </p:nvPr>
        </p:nvSpPr>
        <p:spPr>
          <a:xfrm>
            <a:off x="304800" y="1752600"/>
            <a:ext cx="7408333" cy="4648200"/>
          </a:xfrm>
        </p:spPr>
        <p:txBody>
          <a:bodyPr>
            <a:normAutofit fontScale="70000" lnSpcReduction="20000"/>
          </a:bodyPr>
          <a:lstStyle/>
          <a:p>
            <a:r>
              <a:rPr lang="en-US" sz="3400" b="1" dirty="0" smtClean="0">
                <a:solidFill>
                  <a:srgbClr val="002060"/>
                </a:solidFill>
              </a:rPr>
              <a:t>Regional Elder Interviews</a:t>
            </a:r>
          </a:p>
          <a:p>
            <a:r>
              <a:rPr lang="en-US" sz="3400" b="1" dirty="0" smtClean="0">
                <a:solidFill>
                  <a:srgbClr val="002060"/>
                </a:solidFill>
              </a:rPr>
              <a:t> </a:t>
            </a:r>
            <a:r>
              <a:rPr lang="en-US" sz="3400" b="1" dirty="0" err="1" smtClean="0">
                <a:solidFill>
                  <a:srgbClr val="002060"/>
                </a:solidFill>
              </a:rPr>
              <a:t>Kachemak</a:t>
            </a:r>
            <a:r>
              <a:rPr lang="en-US" sz="3400" b="1" dirty="0" smtClean="0">
                <a:solidFill>
                  <a:srgbClr val="002060"/>
                </a:solidFill>
              </a:rPr>
              <a:t> </a:t>
            </a:r>
            <a:r>
              <a:rPr lang="en-US" sz="3400" b="1" dirty="0">
                <a:solidFill>
                  <a:srgbClr val="002060"/>
                </a:solidFill>
              </a:rPr>
              <a:t>Bay National Estuarine Research </a:t>
            </a:r>
            <a:r>
              <a:rPr lang="en-US" sz="3400" b="1" dirty="0" smtClean="0">
                <a:solidFill>
                  <a:srgbClr val="002060"/>
                </a:solidFill>
              </a:rPr>
              <a:t>Reserve (KBNERR)</a:t>
            </a:r>
          </a:p>
          <a:p>
            <a:pPr lvl="1">
              <a:buFont typeface="Courier New" panose="02070309020205020404" pitchFamily="49" charset="0"/>
              <a:buChar char="o"/>
            </a:pPr>
            <a:r>
              <a:rPr lang="en-US" sz="3200" b="1" dirty="0" smtClean="0">
                <a:solidFill>
                  <a:srgbClr val="002060"/>
                </a:solidFill>
                <a:hlinkClick r:id="rId3"/>
              </a:rPr>
              <a:t>Story Maps</a:t>
            </a:r>
            <a:endParaRPr lang="en-US" sz="3200" b="1" dirty="0" smtClean="0">
              <a:solidFill>
                <a:srgbClr val="002060"/>
              </a:solidFill>
            </a:endParaRPr>
          </a:p>
          <a:p>
            <a:r>
              <a:rPr lang="en-US" sz="3400" b="1" dirty="0" smtClean="0">
                <a:solidFill>
                  <a:srgbClr val="002060"/>
                </a:solidFill>
              </a:rPr>
              <a:t>Alaska Sea Grant</a:t>
            </a:r>
          </a:p>
          <a:p>
            <a:r>
              <a:rPr lang="en-US" sz="3400" b="1" dirty="0" smtClean="0">
                <a:solidFill>
                  <a:srgbClr val="002060"/>
                </a:solidFill>
              </a:rPr>
              <a:t>Adapt Alaska</a:t>
            </a:r>
          </a:p>
          <a:p>
            <a:r>
              <a:rPr lang="en-US" sz="3400" b="1" dirty="0" smtClean="0">
                <a:solidFill>
                  <a:srgbClr val="002060"/>
                </a:solidFill>
              </a:rPr>
              <a:t> </a:t>
            </a:r>
            <a:r>
              <a:rPr lang="en-US" sz="3400" b="1" dirty="0">
                <a:solidFill>
                  <a:srgbClr val="002060"/>
                </a:solidFill>
              </a:rPr>
              <a:t>Kenai Fjords National </a:t>
            </a:r>
            <a:r>
              <a:rPr lang="en-US" sz="3400" b="1" dirty="0" smtClean="0">
                <a:solidFill>
                  <a:srgbClr val="002060"/>
                </a:solidFill>
              </a:rPr>
              <a:t>Park</a:t>
            </a:r>
          </a:p>
          <a:p>
            <a:pPr lvl="1">
              <a:buFont typeface="Courier New" panose="02070309020205020404" pitchFamily="49" charset="0"/>
              <a:buChar char="o"/>
            </a:pPr>
            <a:r>
              <a:rPr lang="en-US" sz="2000" dirty="0"/>
              <a:t>Kenai Fjords National Parks Watershed Projects and Glacier </a:t>
            </a:r>
            <a:r>
              <a:rPr lang="en-US" sz="2000" dirty="0" smtClean="0"/>
              <a:t>monitoring.</a:t>
            </a:r>
          </a:p>
          <a:p>
            <a:pPr marL="301943" lvl="1" indent="0">
              <a:buNone/>
            </a:pPr>
            <a:r>
              <a:rPr lang="en-US" sz="3400" b="1" dirty="0" smtClean="0">
                <a:solidFill>
                  <a:srgbClr val="002060"/>
                </a:solidFill>
              </a:rPr>
              <a:t>Chugach Regional Resource Center</a:t>
            </a:r>
          </a:p>
          <a:p>
            <a:r>
              <a:rPr lang="en-US" sz="3400" b="1" dirty="0" smtClean="0">
                <a:solidFill>
                  <a:srgbClr val="002060"/>
                </a:solidFill>
              </a:rPr>
              <a:t>Copper River Watershed Project</a:t>
            </a:r>
          </a:p>
          <a:p>
            <a:r>
              <a:rPr lang="en-US" sz="3400" b="1" dirty="0" smtClean="0">
                <a:solidFill>
                  <a:srgbClr val="002060"/>
                </a:solidFill>
              </a:rPr>
              <a:t>Prince William Sound Science Center</a:t>
            </a:r>
          </a:p>
          <a:p>
            <a:r>
              <a:rPr lang="en-US" sz="3400" b="1" dirty="0" smtClean="0">
                <a:solidFill>
                  <a:srgbClr val="002060"/>
                </a:solidFill>
              </a:rPr>
              <a:t>Department of Fish and Game</a:t>
            </a:r>
          </a:p>
          <a:p>
            <a:r>
              <a:rPr lang="en-US" sz="3400" b="1" dirty="0" smtClean="0">
                <a:solidFill>
                  <a:schemeClr val="tx2">
                    <a:lumMod val="75000"/>
                  </a:schemeClr>
                </a:solidFill>
              </a:rPr>
              <a:t>Seward-Bear </a:t>
            </a:r>
            <a:r>
              <a:rPr lang="en-US" sz="3400" b="1" dirty="0">
                <a:solidFill>
                  <a:schemeClr val="tx2">
                    <a:lumMod val="75000"/>
                  </a:schemeClr>
                </a:solidFill>
              </a:rPr>
              <a:t>Creek Flood Service Area (SBCFSA)</a:t>
            </a:r>
          </a:p>
          <a:p>
            <a:endParaRPr lang="en-US" dirty="0"/>
          </a:p>
          <a:p>
            <a:endParaRPr lang="en-US" dirty="0"/>
          </a:p>
          <a:p>
            <a:endParaRPr lang="en-US" dirty="0"/>
          </a:p>
        </p:txBody>
      </p:sp>
    </p:spTree>
    <p:extLst>
      <p:ext uri="{BB962C8B-B14F-4D97-AF65-F5344CB8AC3E}">
        <p14:creationId xmlns:p14="http://schemas.microsoft.com/office/powerpoint/2010/main" val="1283824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763000" cy="463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72067" y="1752600"/>
            <a:ext cx="7408333" cy="4373563"/>
          </a:xfrm>
        </p:spPr>
        <p:txBody>
          <a:bodyPr/>
          <a:lstStyle/>
          <a:p>
            <a:pPr lvl="1"/>
            <a:r>
              <a:rPr lang="en-US" b="1" dirty="0" smtClean="0"/>
              <a:t>If you have suggestions for Elders in your communities whom have a strong connection with the watershed, please share their names.</a:t>
            </a:r>
          </a:p>
        </p:txBody>
      </p:sp>
      <p:sp>
        <p:nvSpPr>
          <p:cNvPr id="4" name="Title 3"/>
          <p:cNvSpPr>
            <a:spLocks noGrp="1"/>
          </p:cNvSpPr>
          <p:nvPr>
            <p:ph type="title"/>
          </p:nvPr>
        </p:nvSpPr>
        <p:spPr/>
        <p:txBody>
          <a:bodyPr/>
          <a:lstStyle/>
          <a:p>
            <a:r>
              <a:rPr lang="en-US" dirty="0" smtClean="0"/>
              <a:t>Elder Interviews</a:t>
            </a:r>
            <a:endParaRPr lang="en-US" dirty="0"/>
          </a:p>
        </p:txBody>
      </p:sp>
      <p:sp>
        <p:nvSpPr>
          <p:cNvPr id="7" name="TextBox 6"/>
          <p:cNvSpPr txBox="1"/>
          <p:nvPr/>
        </p:nvSpPr>
        <p:spPr>
          <a:xfrm>
            <a:off x="2743200" y="6324600"/>
            <a:ext cx="6019800" cy="369332"/>
          </a:xfrm>
          <a:prstGeom prst="rect">
            <a:avLst/>
          </a:prstGeom>
          <a:noFill/>
        </p:spPr>
        <p:txBody>
          <a:bodyPr wrap="square" rtlCol="0">
            <a:spAutoFit/>
          </a:bodyPr>
          <a:lstStyle/>
          <a:p>
            <a:r>
              <a:rPr lang="en-US" b="1" dirty="0" smtClean="0"/>
              <a:t>Credit: </a:t>
            </a:r>
            <a:r>
              <a:rPr lang="en-US" b="1" dirty="0" err="1" smtClean="0"/>
              <a:t>Kachemak</a:t>
            </a:r>
            <a:r>
              <a:rPr lang="en-US" b="1" dirty="0" smtClean="0"/>
              <a:t> </a:t>
            </a:r>
            <a:r>
              <a:rPr lang="en-US" b="1" dirty="0"/>
              <a:t>Bay National Estuarine Research Reserve</a:t>
            </a:r>
            <a:endParaRPr lang="en-US" dirty="0"/>
          </a:p>
        </p:txBody>
      </p:sp>
    </p:spTree>
    <p:extLst>
      <p:ext uri="{BB962C8B-B14F-4D97-AF65-F5344CB8AC3E}">
        <p14:creationId xmlns:p14="http://schemas.microsoft.com/office/powerpoint/2010/main" val="3762684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Interview Questions for Regional Elders</a:t>
            </a:r>
            <a:endParaRPr lang="en-US" sz="3600" dirty="0"/>
          </a:p>
        </p:txBody>
      </p:sp>
      <p:sp>
        <p:nvSpPr>
          <p:cNvPr id="6" name="TextBox 5"/>
          <p:cNvSpPr txBox="1"/>
          <p:nvPr/>
        </p:nvSpPr>
        <p:spPr>
          <a:xfrm>
            <a:off x="990600" y="1828800"/>
            <a:ext cx="7315200" cy="4770537"/>
          </a:xfrm>
          <a:prstGeom prst="rect">
            <a:avLst/>
          </a:prstGeom>
          <a:noFill/>
        </p:spPr>
        <p:txBody>
          <a:bodyPr wrap="square" rtlCol="0">
            <a:spAutoFit/>
          </a:bodyPr>
          <a:lstStyle/>
          <a:p>
            <a:pPr algn="ctr"/>
            <a:r>
              <a:rPr lang="en-US" b="1" dirty="0"/>
              <a:t>A watershed consists of glaciers</a:t>
            </a:r>
            <a:r>
              <a:rPr lang="en-US" b="1" dirty="0" smtClean="0"/>
              <a:t>, snowpack, </a:t>
            </a:r>
            <a:r>
              <a:rPr lang="en-US" b="1" dirty="0"/>
              <a:t>small and large streams (known as tributaries) that flow from the mountains, down the valleys, into lakes, ponds, and wetlands and finally ending in the mixing zone at the ocean; this area is also known as the estuary. </a:t>
            </a:r>
            <a:endParaRPr lang="en-US" b="1" dirty="0" smtClean="0"/>
          </a:p>
          <a:p>
            <a:pPr algn="ctr"/>
            <a:endParaRPr lang="en-US" sz="1600" dirty="0"/>
          </a:p>
          <a:p>
            <a:pPr lvl="0"/>
            <a:r>
              <a:rPr lang="en-US" dirty="0" smtClean="0"/>
              <a:t>1) What </a:t>
            </a:r>
            <a:r>
              <a:rPr lang="en-US" dirty="0"/>
              <a:t>does watershed mean to you?</a:t>
            </a:r>
            <a:endParaRPr lang="en-US" sz="1400" dirty="0"/>
          </a:p>
          <a:p>
            <a:pPr lvl="0"/>
            <a:r>
              <a:rPr lang="en-US" dirty="0" smtClean="0"/>
              <a:t>2) Do </a:t>
            </a:r>
            <a:r>
              <a:rPr lang="en-US" dirty="0"/>
              <a:t>you know it as a different word or term?</a:t>
            </a:r>
            <a:endParaRPr lang="en-US" sz="1400" dirty="0"/>
          </a:p>
          <a:p>
            <a:pPr lvl="1"/>
            <a:r>
              <a:rPr lang="en-US" dirty="0" smtClean="0"/>
              <a:t>In Eyak or </a:t>
            </a:r>
            <a:r>
              <a:rPr lang="en-US" dirty="0"/>
              <a:t>Sugt’stun?</a:t>
            </a:r>
            <a:endParaRPr lang="en-US" sz="1400" dirty="0"/>
          </a:p>
          <a:p>
            <a:pPr lvl="0"/>
            <a:r>
              <a:rPr lang="en-US" dirty="0" smtClean="0"/>
              <a:t>3) What </a:t>
            </a:r>
            <a:r>
              <a:rPr lang="en-US" dirty="0"/>
              <a:t>would you like younger generations to know about your local watershed?</a:t>
            </a:r>
            <a:endParaRPr lang="en-US" sz="1400" dirty="0"/>
          </a:p>
          <a:p>
            <a:pPr lvl="1"/>
            <a:r>
              <a:rPr lang="en-US" dirty="0" smtClean="0"/>
              <a:t>a) Important </a:t>
            </a:r>
            <a:r>
              <a:rPr lang="en-US" dirty="0"/>
              <a:t>places</a:t>
            </a:r>
            <a:endParaRPr lang="en-US" sz="1400" dirty="0"/>
          </a:p>
          <a:p>
            <a:pPr lvl="1"/>
            <a:r>
              <a:rPr lang="en-US" dirty="0" smtClean="0"/>
              <a:t>b) Critical </a:t>
            </a:r>
            <a:r>
              <a:rPr lang="en-US" dirty="0"/>
              <a:t>animals, birds, fish, etc.</a:t>
            </a:r>
            <a:endParaRPr lang="en-US" sz="1400" dirty="0"/>
          </a:p>
          <a:p>
            <a:pPr lvl="1"/>
            <a:r>
              <a:rPr lang="en-US" dirty="0" smtClean="0"/>
              <a:t>c) Any </a:t>
            </a:r>
            <a:r>
              <a:rPr lang="en-US" dirty="0"/>
              <a:t>other concerns?</a:t>
            </a:r>
            <a:endParaRPr lang="en-US" sz="1400" dirty="0"/>
          </a:p>
          <a:p>
            <a:pPr lvl="0"/>
            <a:r>
              <a:rPr lang="en-US" dirty="0" smtClean="0"/>
              <a:t>4) In </a:t>
            </a:r>
            <a:r>
              <a:rPr lang="en-US" dirty="0"/>
              <a:t>your lifetime have you noticed changes in your local watershed?</a:t>
            </a:r>
            <a:endParaRPr lang="en-US" sz="1400" dirty="0"/>
          </a:p>
          <a:p>
            <a:pPr lvl="1"/>
            <a:r>
              <a:rPr lang="en-US" dirty="0" smtClean="0"/>
              <a:t>a) Human </a:t>
            </a:r>
            <a:r>
              <a:rPr lang="en-US" dirty="0"/>
              <a:t>impacts?</a:t>
            </a:r>
            <a:endParaRPr lang="en-US" sz="1400" dirty="0"/>
          </a:p>
          <a:p>
            <a:pPr lvl="1"/>
            <a:r>
              <a:rPr lang="en-US" dirty="0" smtClean="0"/>
              <a:t>b) Environmental </a:t>
            </a:r>
            <a:r>
              <a:rPr lang="en-US" dirty="0"/>
              <a:t>changes?</a:t>
            </a:r>
            <a:endParaRPr lang="en-US" sz="1400" dirty="0"/>
          </a:p>
          <a:p>
            <a:r>
              <a:rPr lang="en-US" dirty="0"/>
              <a:t> </a:t>
            </a:r>
            <a:endParaRPr lang="en-US" sz="1400" dirty="0"/>
          </a:p>
        </p:txBody>
      </p:sp>
    </p:spTree>
    <p:extLst>
      <p:ext uri="{BB962C8B-B14F-4D97-AF65-F5344CB8AC3E}">
        <p14:creationId xmlns:p14="http://schemas.microsoft.com/office/powerpoint/2010/main" val="1052982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TextBox 2"/>
          <p:cNvSpPr txBox="1"/>
          <p:nvPr/>
        </p:nvSpPr>
        <p:spPr>
          <a:xfrm>
            <a:off x="762000" y="1828800"/>
            <a:ext cx="7924800" cy="5016758"/>
          </a:xfrm>
          <a:prstGeom prst="rect">
            <a:avLst/>
          </a:prstGeom>
          <a:noFill/>
        </p:spPr>
        <p:txBody>
          <a:bodyPr wrap="square" rtlCol="0">
            <a:spAutoFit/>
          </a:bodyPr>
          <a:lstStyle/>
          <a:p>
            <a:pPr lvl="0"/>
            <a:r>
              <a:rPr lang="en-US" dirty="0" smtClean="0"/>
              <a:t>5) In </a:t>
            </a:r>
            <a:r>
              <a:rPr lang="en-US" dirty="0"/>
              <a:t>your community what types of resources (foods, clean drinking water, materials, economic opportunities) does the local watershed provide to you and your community?</a:t>
            </a:r>
            <a:endParaRPr lang="en-US" sz="1400" dirty="0"/>
          </a:p>
          <a:p>
            <a:pPr lvl="0"/>
            <a:r>
              <a:rPr lang="en-US" dirty="0" smtClean="0"/>
              <a:t>6) Estuary </a:t>
            </a:r>
            <a:r>
              <a:rPr lang="en-US" dirty="0"/>
              <a:t>is the tidal zone where the freshwater meets the saltwater and has been described as “the place where life begins”. </a:t>
            </a:r>
            <a:endParaRPr lang="en-US" dirty="0" smtClean="0"/>
          </a:p>
          <a:p>
            <a:pPr marL="285750" lvl="0" indent="-285750">
              <a:buFont typeface="Arial" panose="020B0604020202020204" pitchFamily="34" charset="0"/>
              <a:buChar char="•"/>
            </a:pPr>
            <a:r>
              <a:rPr lang="en-US" dirty="0" smtClean="0"/>
              <a:t>How </a:t>
            </a:r>
            <a:r>
              <a:rPr lang="en-US" dirty="0"/>
              <a:t>does this statement relate to your community’s relationship with it’s watershed?</a:t>
            </a:r>
            <a:endParaRPr lang="en-US" sz="1400" dirty="0"/>
          </a:p>
          <a:p>
            <a:pPr lvl="0"/>
            <a:r>
              <a:rPr lang="en-US" dirty="0" smtClean="0"/>
              <a:t>7) Do </a:t>
            </a:r>
            <a:r>
              <a:rPr lang="en-US" dirty="0"/>
              <a:t>you collect any foods (plants, fish, shellfish, etc..) from the estuary? If </a:t>
            </a:r>
            <a:r>
              <a:rPr lang="en-US" dirty="0" smtClean="0"/>
              <a:t>so, </a:t>
            </a:r>
            <a:r>
              <a:rPr lang="en-US" dirty="0"/>
              <a:t>what types of food?</a:t>
            </a:r>
            <a:endParaRPr lang="en-US" sz="1400" dirty="0"/>
          </a:p>
          <a:p>
            <a:pPr lvl="0"/>
            <a:r>
              <a:rPr lang="en-US" dirty="0" smtClean="0"/>
              <a:t>8) Do </a:t>
            </a:r>
            <a:r>
              <a:rPr lang="en-US" dirty="0"/>
              <a:t>you have any stories that have been passes down about the watershed,  estuary, or protecting watersheds?</a:t>
            </a:r>
            <a:endParaRPr lang="en-US" sz="1400" dirty="0"/>
          </a:p>
          <a:p>
            <a:pPr lvl="0"/>
            <a:r>
              <a:rPr lang="en-US" dirty="0" smtClean="0"/>
              <a:t>9) Does </a:t>
            </a:r>
            <a:r>
              <a:rPr lang="en-US" dirty="0"/>
              <a:t>the local watersheds pose a risk or hazard to the safety of your community?</a:t>
            </a:r>
            <a:endParaRPr lang="en-US" sz="1400" dirty="0"/>
          </a:p>
          <a:p>
            <a:pPr lvl="1"/>
            <a:r>
              <a:rPr lang="en-US" dirty="0" smtClean="0"/>
              <a:t>a) What </a:t>
            </a:r>
            <a:r>
              <a:rPr lang="en-US" dirty="0"/>
              <a:t>type of concerns?</a:t>
            </a:r>
            <a:endParaRPr lang="en-US" sz="1400" dirty="0"/>
          </a:p>
          <a:p>
            <a:pPr lvl="1"/>
            <a:r>
              <a:rPr lang="en-US" dirty="0" smtClean="0"/>
              <a:t>b) Past </a:t>
            </a:r>
            <a:r>
              <a:rPr lang="en-US" dirty="0"/>
              <a:t>events? What caused this particular event?</a:t>
            </a:r>
            <a:endParaRPr lang="en-US" sz="1400" dirty="0"/>
          </a:p>
          <a:p>
            <a:pPr lvl="1"/>
            <a:r>
              <a:rPr lang="en-US" dirty="0" smtClean="0"/>
              <a:t>c) How </a:t>
            </a:r>
            <a:r>
              <a:rPr lang="en-US" dirty="0"/>
              <a:t>about human </a:t>
            </a:r>
            <a:r>
              <a:rPr lang="en-US" dirty="0" smtClean="0"/>
              <a:t>caused </a:t>
            </a:r>
            <a:r>
              <a:rPr lang="en-US" dirty="0"/>
              <a:t>concerns?</a:t>
            </a:r>
            <a:endParaRPr lang="en-US" sz="1400" dirty="0"/>
          </a:p>
          <a:p>
            <a:pPr lvl="0"/>
            <a:r>
              <a:rPr lang="en-US" dirty="0" smtClean="0"/>
              <a:t>10) What </a:t>
            </a:r>
            <a:r>
              <a:rPr lang="en-US" dirty="0"/>
              <a:t>types of concerns do you have for the future of your local watershed</a:t>
            </a:r>
            <a:r>
              <a:rPr lang="en-US" dirty="0" smtClean="0"/>
              <a:t>?</a:t>
            </a:r>
          </a:p>
          <a:p>
            <a:pPr lvl="0"/>
            <a:r>
              <a:rPr lang="en-US" sz="1400" dirty="0" smtClean="0"/>
              <a:t> </a:t>
            </a:r>
            <a:endParaRPr lang="en-US" sz="1400" dirty="0"/>
          </a:p>
        </p:txBody>
      </p:sp>
    </p:spTree>
    <p:extLst>
      <p:ext uri="{BB962C8B-B14F-4D97-AF65-F5344CB8AC3E}">
        <p14:creationId xmlns:p14="http://schemas.microsoft.com/office/powerpoint/2010/main" val="3544030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Box 2"/>
          <p:cNvSpPr txBox="1"/>
          <p:nvPr/>
        </p:nvSpPr>
        <p:spPr>
          <a:xfrm>
            <a:off x="457200" y="2057400"/>
            <a:ext cx="8305800" cy="2523768"/>
          </a:xfrm>
          <a:prstGeom prst="rect">
            <a:avLst/>
          </a:prstGeom>
          <a:noFill/>
        </p:spPr>
        <p:txBody>
          <a:bodyPr wrap="square" rtlCol="0">
            <a:spAutoFit/>
          </a:bodyPr>
          <a:lstStyle/>
          <a:p>
            <a:r>
              <a:rPr lang="en-US" sz="2000" b="1" dirty="0" smtClean="0"/>
              <a:t>Special thanks to</a:t>
            </a:r>
          </a:p>
          <a:p>
            <a:pPr marL="285750" indent="-285750">
              <a:buFont typeface="Arial" panose="020B0604020202020204" pitchFamily="34" charset="0"/>
              <a:buChar char="•"/>
            </a:pPr>
            <a:r>
              <a:rPr lang="en-US" sz="2000" b="1" dirty="0" smtClean="0"/>
              <a:t>Regional Elders </a:t>
            </a:r>
          </a:p>
          <a:p>
            <a:pPr marL="285750" indent="-285750">
              <a:buFont typeface="Arial" panose="020B0604020202020204" pitchFamily="34" charset="0"/>
              <a:buChar char="•"/>
            </a:pPr>
            <a:r>
              <a:rPr lang="en-US" sz="2000" b="1" dirty="0"/>
              <a:t> </a:t>
            </a:r>
            <a:r>
              <a:rPr lang="en-US" sz="2000" b="1" dirty="0" err="1"/>
              <a:t>Kachemak</a:t>
            </a:r>
            <a:r>
              <a:rPr lang="en-US" sz="2000" b="1" dirty="0"/>
              <a:t> Bay National Estuarine Research Reserve (KBNERR</a:t>
            </a:r>
            <a:r>
              <a:rPr lang="en-US" sz="2000" b="1" dirty="0" smtClean="0"/>
              <a:t>)</a:t>
            </a:r>
          </a:p>
          <a:p>
            <a:r>
              <a:rPr lang="en-US" sz="2000" b="1" dirty="0" smtClean="0"/>
              <a:t>	</a:t>
            </a:r>
            <a:r>
              <a:rPr lang="en-US" sz="2000" b="1" dirty="0" err="1" smtClean="0"/>
              <a:t>Syverine</a:t>
            </a:r>
            <a:r>
              <a:rPr lang="en-US" sz="2000" b="1" dirty="0" smtClean="0"/>
              <a:t> </a:t>
            </a:r>
            <a:r>
              <a:rPr lang="en-US" sz="2000" b="1" dirty="0" err="1" smtClean="0"/>
              <a:t>Bentz</a:t>
            </a:r>
            <a:r>
              <a:rPr lang="en-US" sz="2000" b="1" dirty="0"/>
              <a:t>, Jacob </a:t>
            </a:r>
            <a:r>
              <a:rPr lang="en-US" sz="2000" b="1" dirty="0" smtClean="0"/>
              <a:t>Argueta</a:t>
            </a:r>
            <a:r>
              <a:rPr lang="en-US" sz="2000" b="1" dirty="0"/>
              <a:t>, </a:t>
            </a:r>
            <a:r>
              <a:rPr lang="en-US" sz="2000" b="1" dirty="0" smtClean="0"/>
              <a:t>Chris </a:t>
            </a:r>
            <a:r>
              <a:rPr lang="en-US" sz="2000" b="1" dirty="0" err="1" smtClean="0"/>
              <a:t>Ghu</a:t>
            </a:r>
            <a:endParaRPr lang="en-US" sz="2000" b="1" dirty="0" smtClean="0"/>
          </a:p>
          <a:p>
            <a:pPr marL="342900" indent="-342900">
              <a:buFont typeface="Arial" panose="020B0604020202020204" pitchFamily="34" charset="0"/>
              <a:buChar char="•"/>
            </a:pPr>
            <a:r>
              <a:rPr lang="en-US" sz="2000" b="1" dirty="0" smtClean="0"/>
              <a:t>Alaska </a:t>
            </a:r>
            <a:r>
              <a:rPr lang="en-US" sz="2000" b="1" dirty="0" err="1" smtClean="0"/>
              <a:t>SeaGrant</a:t>
            </a:r>
            <a:endParaRPr lang="en-US" sz="2000" b="1" dirty="0" smtClean="0"/>
          </a:p>
          <a:p>
            <a:r>
              <a:rPr lang="en-US" sz="2000" b="1" dirty="0"/>
              <a:t>	</a:t>
            </a:r>
            <a:r>
              <a:rPr lang="en-US" sz="2000" b="1" dirty="0" smtClean="0"/>
              <a:t>Marilyn </a:t>
            </a:r>
            <a:r>
              <a:rPr lang="en-US" sz="2000" b="1" dirty="0" err="1" smtClean="0"/>
              <a:t>Sigman</a:t>
            </a:r>
            <a:endParaRPr lang="en-US" sz="2000" b="1" dirty="0" smtClean="0"/>
          </a:p>
          <a:p>
            <a:endParaRPr lang="en-US" sz="2000" b="1" dirty="0" smtClean="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018" y="3581400"/>
            <a:ext cx="4978976"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76800" y="6453188"/>
            <a:ext cx="3490884" cy="276999"/>
          </a:xfrm>
          <a:prstGeom prst="rect">
            <a:avLst/>
          </a:prstGeom>
          <a:noFill/>
        </p:spPr>
        <p:txBody>
          <a:bodyPr wrap="square" rtlCol="0">
            <a:spAutoFit/>
          </a:bodyPr>
          <a:lstStyle/>
          <a:p>
            <a:pPr algn="ctr"/>
            <a:r>
              <a:rPr lang="en-US" sz="1200" dirty="0" smtClean="0"/>
              <a:t>Seward Watershed Map (KFNP)</a:t>
            </a:r>
            <a:endParaRPr lang="en-US" sz="1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81" y="4014788"/>
            <a:ext cx="3768437"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36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00528"/>
            <a:ext cx="8153400" cy="4157472"/>
          </a:xfrm>
        </p:spPr>
        <p:txBody>
          <a:bodyPr>
            <a:normAutofit fontScale="90000"/>
          </a:bodyPr>
          <a:lstStyle/>
          <a:p>
            <a:r>
              <a:rPr lang="en-US" b="1" i="1" dirty="0">
                <a:solidFill>
                  <a:schemeClr val="tx1"/>
                </a:solidFill>
              </a:rPr>
              <a:t>“ The only thing that connects us all is water, and if your ever alone all you have to do is put your hands in the water, and your connected all the way around this world.”</a:t>
            </a:r>
            <a:br>
              <a:rPr lang="en-US" b="1" i="1" dirty="0">
                <a:solidFill>
                  <a:schemeClr val="tx1"/>
                </a:solidFill>
              </a:rPr>
            </a:br>
            <a:r>
              <a:rPr lang="en-US" b="1" i="1" dirty="0">
                <a:solidFill>
                  <a:schemeClr val="tx1"/>
                </a:solidFill>
              </a:rPr>
              <a:t>Bill Smith (Valdez/Cordova, Alaska)</a:t>
            </a:r>
            <a:r>
              <a:rPr lang="en-US" dirty="0">
                <a:solidFill>
                  <a:schemeClr val="tx1"/>
                </a:solidFill>
              </a:rPr>
              <a:t/>
            </a:r>
            <a:br>
              <a:rPr lang="en-US" dirty="0">
                <a:solidFill>
                  <a:schemeClr val="tx1"/>
                </a:solidFill>
              </a:rPr>
            </a:br>
            <a:endParaRPr lang="en-US" dirty="0">
              <a:solidFill>
                <a:schemeClr val="tx1"/>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52400"/>
            <a:ext cx="8686800" cy="2438400"/>
          </a:xfrm>
        </p:spPr>
      </p:pic>
    </p:spTree>
    <p:extLst>
      <p:ext uri="{BB962C8B-B14F-4D97-AF65-F5344CB8AC3E}">
        <p14:creationId xmlns:p14="http://schemas.microsoft.com/office/powerpoint/2010/main" val="2249307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839200" cy="5227638"/>
          </a:xfrm>
        </p:spPr>
        <p:txBody>
          <a:bodyPr>
            <a:normAutofit fontScale="85000" lnSpcReduction="20000"/>
          </a:bodyPr>
          <a:lstStyle/>
          <a:p>
            <a:pPr marL="0" indent="0" algn="ctr">
              <a:buNone/>
            </a:pPr>
            <a:endParaRPr lang="en-US" dirty="0"/>
          </a:p>
          <a:p>
            <a:pPr marL="457200" lvl="1" indent="0" algn="ctr">
              <a:buNone/>
            </a:pPr>
            <a:r>
              <a:rPr lang="en-US" sz="3800" b="1" dirty="0" smtClean="0">
                <a:solidFill>
                  <a:prstClr val="black"/>
                </a:solidFill>
                <a:latin typeface="Calibri"/>
                <a:ea typeface="+mj-ea"/>
                <a:cs typeface="+mj-cs"/>
              </a:rPr>
              <a:t>Healthy watersheds are vital to our way of life.</a:t>
            </a:r>
          </a:p>
          <a:p>
            <a:pPr marL="457200" lvl="1" indent="0" algn="ctr">
              <a:buNone/>
            </a:pPr>
            <a:endParaRPr lang="en-US" sz="4000" b="1" dirty="0" smtClean="0">
              <a:solidFill>
                <a:prstClr val="black"/>
              </a:solidFill>
              <a:latin typeface="Calibri"/>
              <a:ea typeface="+mj-ea"/>
              <a:cs typeface="+mj-cs"/>
            </a:endParaRPr>
          </a:p>
          <a:p>
            <a:pPr marL="457200" lvl="1" indent="0" algn="ctr">
              <a:buNone/>
            </a:pPr>
            <a:r>
              <a:rPr lang="en-US" sz="4700" b="1" i="1" u="sng" dirty="0" smtClean="0">
                <a:latin typeface="+mj-lt"/>
                <a:ea typeface="+mj-ea"/>
                <a:cs typeface="+mj-cs"/>
              </a:rPr>
              <a:t>Essential Questions:</a:t>
            </a:r>
          </a:p>
          <a:p>
            <a:pPr marL="1479550" lvl="2" indent="-742950">
              <a:buAutoNum type="arabicParenR"/>
            </a:pPr>
            <a:r>
              <a:rPr lang="en-US" sz="3900" b="1" dirty="0" smtClean="0">
                <a:solidFill>
                  <a:prstClr val="black"/>
                </a:solidFill>
                <a:latin typeface="Calibri"/>
                <a:ea typeface="+mj-ea"/>
                <a:cs typeface="+mj-cs"/>
              </a:rPr>
              <a:t>Where does our water come from?</a:t>
            </a:r>
          </a:p>
          <a:p>
            <a:pPr marL="1479550" lvl="2" indent="-742950">
              <a:buAutoNum type="arabicParenR"/>
            </a:pPr>
            <a:r>
              <a:rPr lang="en-US" sz="3900" b="1" dirty="0" smtClean="0">
                <a:solidFill>
                  <a:prstClr val="black"/>
                </a:solidFill>
                <a:latin typeface="Calibri"/>
                <a:ea typeface="+mj-ea"/>
                <a:cs typeface="+mj-cs"/>
              </a:rPr>
              <a:t>How do we keep our watershed healthy?</a:t>
            </a:r>
          </a:p>
          <a:p>
            <a:pPr marL="1479550" lvl="2" indent="-742950">
              <a:buAutoNum type="arabicParenR"/>
            </a:pPr>
            <a:r>
              <a:rPr lang="en-US" sz="3900" b="1" dirty="0" smtClean="0">
                <a:solidFill>
                  <a:prstClr val="black"/>
                </a:solidFill>
                <a:latin typeface="Calibri"/>
                <a:ea typeface="+mj-ea"/>
                <a:cs typeface="+mj-cs"/>
              </a:rPr>
              <a:t>How does the watershed impact our subsistence way of life?</a:t>
            </a:r>
          </a:p>
          <a:p>
            <a:pPr marL="1479550" lvl="2" indent="-742950">
              <a:buAutoNum type="arabicParenR"/>
            </a:pPr>
            <a:r>
              <a:rPr lang="en-US" sz="3900" b="1" dirty="0" smtClean="0">
                <a:solidFill>
                  <a:prstClr val="black"/>
                </a:solidFill>
                <a:latin typeface="Calibri"/>
                <a:ea typeface="+mj-ea"/>
                <a:cs typeface="+mj-cs"/>
              </a:rPr>
              <a:t>Are we seeing changes in the watershed?</a:t>
            </a:r>
            <a:r>
              <a:rPr lang="en-US" sz="3800" b="1" dirty="0">
                <a:solidFill>
                  <a:prstClr val="black"/>
                </a:solidFill>
                <a:latin typeface="Calibri"/>
                <a:ea typeface="+mj-ea"/>
                <a:cs typeface="+mj-cs"/>
              </a:rPr>
              <a:t/>
            </a:r>
            <a:br>
              <a:rPr lang="en-US" sz="3800" b="1" dirty="0">
                <a:solidFill>
                  <a:prstClr val="black"/>
                </a:solidFill>
                <a:latin typeface="Calibri"/>
                <a:ea typeface="+mj-ea"/>
                <a:cs typeface="+mj-cs"/>
              </a:rPr>
            </a:br>
            <a:endParaRPr lang="en-US" sz="3800" b="1" dirty="0" smtClean="0">
              <a:solidFill>
                <a:prstClr val="black"/>
              </a:solidFill>
              <a:latin typeface="Calibri"/>
              <a:ea typeface="+mj-ea"/>
              <a:cs typeface="+mj-cs"/>
            </a:endParaRPr>
          </a:p>
          <a:p>
            <a:pPr marL="457200" lvl="1" indent="0" algn="ctr">
              <a:buNone/>
            </a:pPr>
            <a:endParaRPr lang="en-US" dirty="0"/>
          </a:p>
        </p:txBody>
      </p:sp>
      <p:sp>
        <p:nvSpPr>
          <p:cNvPr id="2" name="Title 1"/>
          <p:cNvSpPr>
            <a:spLocks noGrp="1"/>
          </p:cNvSpPr>
          <p:nvPr>
            <p:ph type="title"/>
          </p:nvPr>
        </p:nvSpPr>
        <p:spPr>
          <a:xfrm>
            <a:off x="457200" y="685800"/>
            <a:ext cx="8229600" cy="1252728"/>
          </a:xfrm>
        </p:spPr>
        <p:txBody>
          <a:bodyPr>
            <a:normAutofit fontScale="90000"/>
          </a:bodyPr>
          <a:lstStyle/>
          <a:p>
            <a:pPr algn="ctr"/>
            <a:r>
              <a:rPr lang="en-US" i="1" u="sng" dirty="0"/>
              <a:t>Enduring Understanding</a:t>
            </a:r>
            <a:br>
              <a:rPr lang="en-US" i="1" u="sng" dirty="0"/>
            </a:br>
            <a:endParaRPr lang="en-US" dirty="0"/>
          </a:p>
        </p:txBody>
      </p:sp>
    </p:spTree>
    <p:extLst>
      <p:ext uri="{BB962C8B-B14F-4D97-AF65-F5344CB8AC3E}">
        <p14:creationId xmlns:p14="http://schemas.microsoft.com/office/powerpoint/2010/main" val="1440614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9682" y="685800"/>
            <a:ext cx="7900918" cy="5493812"/>
          </a:xfrm>
          <a:prstGeom prst="rect">
            <a:avLst/>
          </a:prstGeom>
          <a:noFill/>
        </p:spPr>
        <p:txBody>
          <a:bodyPr wrap="square" rtlCol="0">
            <a:spAutoFit/>
          </a:bodyPr>
          <a:lstStyle/>
          <a:p>
            <a:r>
              <a:rPr lang="en-US" sz="3200" b="1" u="sng" dirty="0" smtClean="0"/>
              <a:t>Overview</a:t>
            </a:r>
          </a:p>
          <a:p>
            <a:pPr algn="ctr"/>
            <a:r>
              <a:rPr lang="en-US" sz="2900" b="1" dirty="0" smtClean="0"/>
              <a:t>Watersheds </a:t>
            </a:r>
            <a:r>
              <a:rPr lang="en-US" sz="2900" b="1" dirty="0"/>
              <a:t>in the Chugach Region have sustained the Sugpiaq and Eyak people for generations. </a:t>
            </a:r>
            <a:endParaRPr lang="en-US" sz="2900" b="1" dirty="0" smtClean="0"/>
          </a:p>
          <a:p>
            <a:pPr algn="ctr"/>
            <a:r>
              <a:rPr lang="en-US" sz="2900" b="1" dirty="0" smtClean="0"/>
              <a:t>Our </a:t>
            </a:r>
            <a:r>
              <a:rPr lang="en-US" sz="2900" b="1" dirty="0"/>
              <a:t>watersheds are delicate systems that hold many species, nurture spawning grounds, and provide food for people and animals. </a:t>
            </a:r>
            <a:endParaRPr lang="en-US" sz="2900" b="1" dirty="0" smtClean="0"/>
          </a:p>
          <a:p>
            <a:pPr algn="ctr"/>
            <a:r>
              <a:rPr lang="en-US" sz="2900" b="1" dirty="0" smtClean="0"/>
              <a:t>Our </a:t>
            </a:r>
            <a:r>
              <a:rPr lang="en-US" sz="2900" b="1" dirty="0"/>
              <a:t>watersheds have seen an increase in </a:t>
            </a:r>
            <a:r>
              <a:rPr lang="en-US" sz="2900" b="1" dirty="0" smtClean="0"/>
              <a:t>pollutants, </a:t>
            </a:r>
            <a:r>
              <a:rPr lang="en-US" sz="2900" b="1" dirty="0"/>
              <a:t>oil spills, over harvesting of fish, timber, and animals. </a:t>
            </a:r>
            <a:endParaRPr lang="en-US" sz="2900" b="1" dirty="0" smtClean="0"/>
          </a:p>
          <a:p>
            <a:pPr algn="ctr"/>
            <a:r>
              <a:rPr lang="en-US" sz="2900" b="1" dirty="0" smtClean="0"/>
              <a:t>Each </a:t>
            </a:r>
            <a:r>
              <a:rPr lang="en-US" sz="2900" b="1" dirty="0"/>
              <a:t>watershed has different characteristics, and each part is vital to the health of the </a:t>
            </a:r>
            <a:r>
              <a:rPr lang="en-US" sz="2900" b="1" dirty="0" smtClean="0"/>
              <a:t>system.</a:t>
            </a:r>
            <a:endParaRPr lang="en-US" sz="2900" b="1" dirty="0"/>
          </a:p>
        </p:txBody>
      </p:sp>
      <p:cxnSp>
        <p:nvCxnSpPr>
          <p:cNvPr id="6" name="Straight Connector 5"/>
          <p:cNvCxnSpPr/>
          <p:nvPr/>
        </p:nvCxnSpPr>
        <p:spPr>
          <a:xfrm>
            <a:off x="300816" y="6553200"/>
            <a:ext cx="8462181"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015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4802004" cy="584775"/>
          </a:xfrm>
          <a:prstGeom prst="rect">
            <a:avLst/>
          </a:prstGeom>
        </p:spPr>
        <p:txBody>
          <a:bodyPr wrap="square">
            <a:spAutoFit/>
          </a:bodyPr>
          <a:lstStyle/>
          <a:p>
            <a:r>
              <a:rPr lang="en-US" sz="3200" b="1" u="sng" dirty="0"/>
              <a:t>Lessons for Watershed kit</a:t>
            </a:r>
            <a:endParaRPr lang="en-US" sz="3200" b="1" u="sng" dirty="0"/>
          </a:p>
        </p:txBody>
      </p:sp>
      <p:sp>
        <p:nvSpPr>
          <p:cNvPr id="3" name="TextBox 2"/>
          <p:cNvSpPr txBox="1"/>
          <p:nvPr/>
        </p:nvSpPr>
        <p:spPr>
          <a:xfrm>
            <a:off x="304800" y="1194376"/>
            <a:ext cx="8001000" cy="5016758"/>
          </a:xfrm>
          <a:prstGeom prst="rect">
            <a:avLst/>
          </a:prstGeom>
          <a:noFill/>
        </p:spPr>
        <p:txBody>
          <a:bodyPr wrap="square" rtlCol="0">
            <a:spAutoFit/>
          </a:bodyPr>
          <a:lstStyle/>
          <a:p>
            <a:r>
              <a:rPr lang="en-US" sz="1600" b="1" dirty="0" smtClean="0"/>
              <a:t>K-2: Fresh Water Web</a:t>
            </a:r>
          </a:p>
          <a:p>
            <a:pPr marL="285750" indent="-285750">
              <a:buFont typeface="Arial" panose="020B0604020202020204" pitchFamily="34" charset="0"/>
              <a:buChar char="•"/>
            </a:pPr>
            <a:r>
              <a:rPr lang="en-US" sz="1600" dirty="0"/>
              <a:t>Fresh water flows all around us, down rivers and streams, mountain springs, through the pipes in our homes. How do we use all this fresh water around us, and where does it go when we are finished using it?</a:t>
            </a:r>
            <a:endParaRPr lang="en-US" sz="1600" dirty="0" smtClean="0"/>
          </a:p>
          <a:p>
            <a:endParaRPr lang="en-US" sz="1600" dirty="0"/>
          </a:p>
          <a:p>
            <a:r>
              <a:rPr lang="en-US" sz="1600" b="1" dirty="0" smtClean="0"/>
              <a:t>3-5: Watershed and Water Filer</a:t>
            </a:r>
          </a:p>
          <a:p>
            <a:pPr marL="285750" indent="-285750">
              <a:buFont typeface="Arial" panose="020B0604020202020204" pitchFamily="34" charset="0"/>
              <a:buChar char="•"/>
            </a:pPr>
            <a:r>
              <a:rPr lang="en-US" sz="1600" dirty="0"/>
              <a:t>Our ancestors throughout the Chugach Region have collected water from different areas in the landscape. Water for drinking, cooking, bathing and cleaning was hauled from springs and clean streams, and lakes, year round. Were different water sources used for different activities? Such as drinking water and bathing water? How did our ancestors know the water was clean? How was water collected and transported in your community. Clean water is vital for our health and the health of the animals we depend upon. </a:t>
            </a:r>
            <a:endParaRPr lang="en-US" sz="1600" dirty="0" smtClean="0"/>
          </a:p>
          <a:p>
            <a:endParaRPr lang="en-US" sz="1600" dirty="0"/>
          </a:p>
          <a:p>
            <a:r>
              <a:rPr lang="en-US" sz="1600" b="1" dirty="0" smtClean="0"/>
              <a:t>6-8: Hauling Water:</a:t>
            </a:r>
          </a:p>
          <a:p>
            <a:pPr marL="285750" indent="-285750">
              <a:buFont typeface="Arial" panose="020B0604020202020204" pitchFamily="34" charset="0"/>
              <a:buChar char="•"/>
            </a:pPr>
            <a:r>
              <a:rPr lang="en-US" sz="1600" b="1" dirty="0"/>
              <a:t> </a:t>
            </a:r>
            <a:r>
              <a:rPr lang="en-US" sz="1600" dirty="0"/>
              <a:t>Each community in the Chugach Region accesses fresh drinking water from different types of water sources. How did your ancestors haul and store water?  Clean water is vital for the health, sustainability and safety of the village. The modern convenience of  running water is easy to get used too. Traditionally water had to be hauled using various methods from water sources to camp or home each day. </a:t>
            </a:r>
            <a:endParaRPr lang="en-US" sz="1600" dirty="0"/>
          </a:p>
        </p:txBody>
      </p:sp>
    </p:spTree>
    <p:extLst>
      <p:ext uri="{BB962C8B-B14F-4D97-AF65-F5344CB8AC3E}">
        <p14:creationId xmlns:p14="http://schemas.microsoft.com/office/powerpoint/2010/main" val="359039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01000" cy="707886"/>
          </a:xfrm>
          <a:prstGeom prst="rect">
            <a:avLst/>
          </a:prstGeom>
          <a:noFill/>
        </p:spPr>
        <p:txBody>
          <a:bodyPr wrap="square" rtlCol="0">
            <a:spAutoFit/>
          </a:bodyPr>
          <a:lstStyle/>
          <a:p>
            <a:r>
              <a:rPr lang="en-US" sz="4000" b="1" u="sng" dirty="0" smtClean="0"/>
              <a:t>Lessons for Watershed </a:t>
            </a:r>
            <a:r>
              <a:rPr lang="en-US" sz="4000" b="1" u="sng" dirty="0" smtClean="0"/>
              <a:t>kit ( cont.)</a:t>
            </a:r>
            <a:endParaRPr lang="en-US" sz="4000" b="1" u="sng" dirty="0"/>
          </a:p>
        </p:txBody>
      </p:sp>
      <p:sp>
        <p:nvSpPr>
          <p:cNvPr id="5" name="TextBox 4"/>
          <p:cNvSpPr txBox="1"/>
          <p:nvPr/>
        </p:nvSpPr>
        <p:spPr>
          <a:xfrm>
            <a:off x="518615" y="1318146"/>
            <a:ext cx="8182970" cy="4801314"/>
          </a:xfrm>
          <a:prstGeom prst="rect">
            <a:avLst/>
          </a:prstGeom>
          <a:noFill/>
        </p:spPr>
        <p:txBody>
          <a:bodyPr wrap="square" rtlCol="0">
            <a:spAutoFit/>
          </a:bodyPr>
          <a:lstStyle/>
          <a:p>
            <a:r>
              <a:rPr lang="en-US" sz="2400" b="1" dirty="0" smtClean="0"/>
              <a:t>9-12: Documenting Our Water; </a:t>
            </a:r>
            <a:r>
              <a:rPr lang="en-US" sz="2400" b="1" dirty="0" smtClean="0"/>
              <a:t>Poster </a:t>
            </a:r>
            <a:r>
              <a:rPr lang="en-US" sz="2400" b="1" dirty="0"/>
              <a:t>Project</a:t>
            </a:r>
          </a:p>
          <a:p>
            <a:pPr algn="ctr"/>
            <a:r>
              <a:rPr lang="en-US" sz="2400" b="1" dirty="0" smtClean="0"/>
              <a:t>Develop </a:t>
            </a:r>
            <a:r>
              <a:rPr lang="en-US" sz="2400" b="1" dirty="0"/>
              <a:t>a researched Poster to be submitted to the Alaska Marine </a:t>
            </a:r>
            <a:r>
              <a:rPr lang="en-US" sz="2400" b="1" dirty="0" smtClean="0"/>
              <a:t>Science </a:t>
            </a:r>
            <a:r>
              <a:rPr lang="en-US" sz="2400" b="1" dirty="0"/>
              <a:t>Symposium student poster project. </a:t>
            </a:r>
          </a:p>
          <a:p>
            <a:pPr algn="ctr"/>
            <a:r>
              <a:rPr lang="en-US" sz="2400" b="1" dirty="0"/>
              <a:t> </a:t>
            </a:r>
            <a:r>
              <a:rPr lang="en-US" sz="2400" b="1" dirty="0" smtClean="0"/>
              <a:t>      1) In </a:t>
            </a:r>
            <a:r>
              <a:rPr lang="en-US" sz="2400" b="1" dirty="0"/>
              <a:t>small groups pick four topics from the list provided </a:t>
            </a:r>
            <a:r>
              <a:rPr lang="en-US" sz="2400" b="1" dirty="0" smtClean="0"/>
              <a:t>	below</a:t>
            </a:r>
            <a:r>
              <a:rPr lang="en-US" sz="2400" b="1" dirty="0"/>
              <a:t>. Develop a </a:t>
            </a:r>
            <a:r>
              <a:rPr lang="en-US" sz="2400" b="1" dirty="0" smtClean="0"/>
              <a:t> poster </a:t>
            </a:r>
            <a:r>
              <a:rPr lang="en-US" sz="2400" b="1" dirty="0"/>
              <a:t>based off a typical poster </a:t>
            </a:r>
            <a:r>
              <a:rPr lang="en-US" sz="2400" b="1" dirty="0" smtClean="0"/>
              <a:t>	board </a:t>
            </a:r>
            <a:r>
              <a:rPr lang="en-US" sz="2400" b="1" dirty="0"/>
              <a:t>size 22”x28”. Your poster will be </a:t>
            </a:r>
            <a:r>
              <a:rPr lang="en-US" sz="2400" b="1" dirty="0" smtClean="0"/>
              <a:t>based on the Elders TEK about your </a:t>
            </a:r>
            <a:r>
              <a:rPr lang="en-US" sz="2400" b="1" dirty="0"/>
              <a:t>community’s watershed. </a:t>
            </a:r>
          </a:p>
          <a:p>
            <a:r>
              <a:rPr lang="en-US" sz="2400" b="1" dirty="0" smtClean="0"/>
              <a:t>      2) Information </a:t>
            </a:r>
            <a:r>
              <a:rPr lang="en-US" sz="2400" b="1" dirty="0"/>
              <a:t>for your poster will </a:t>
            </a:r>
            <a:r>
              <a:rPr lang="en-US" sz="2400" b="1" dirty="0" smtClean="0"/>
              <a:t>also include scientific 	research</a:t>
            </a:r>
            <a:r>
              <a:rPr lang="en-US" sz="2400" b="1" dirty="0"/>
              <a:t>, </a:t>
            </a:r>
            <a:r>
              <a:rPr lang="en-US" sz="2400" b="1" dirty="0" smtClean="0"/>
              <a:t>watershed exploration, and photography or 	graphics. </a:t>
            </a:r>
            <a:endParaRPr lang="en-US" sz="2400" b="1" dirty="0"/>
          </a:p>
          <a:p>
            <a:r>
              <a:rPr lang="en-US" sz="2400" b="1" dirty="0"/>
              <a:t> </a:t>
            </a:r>
            <a:r>
              <a:rPr lang="en-US" sz="2400" b="1" dirty="0" smtClean="0"/>
              <a:t>     3) Include </a:t>
            </a:r>
            <a:r>
              <a:rPr lang="en-US" sz="2400" b="1" dirty="0"/>
              <a:t>Sugt’stun and/or Eyak </a:t>
            </a:r>
            <a:r>
              <a:rPr lang="en-US" sz="2400" b="1" dirty="0" smtClean="0"/>
              <a:t>vocabulary</a:t>
            </a:r>
            <a:r>
              <a:rPr lang="en-US" sz="2400" b="1" dirty="0"/>
              <a:t>.</a:t>
            </a:r>
          </a:p>
          <a:p>
            <a:r>
              <a:rPr lang="en-US" sz="2400" b="1" dirty="0" smtClean="0"/>
              <a:t>      4) Elder quotes from interviews.</a:t>
            </a:r>
            <a:endParaRPr lang="en-US" sz="2400" b="1" dirty="0"/>
          </a:p>
          <a:p>
            <a:pPr marL="742950" lvl="1"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15412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785"/>
            <a:ext cx="8442960" cy="687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594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51" y="1066800"/>
            <a:ext cx="8534400" cy="5816977"/>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002060"/>
                </a:solidFill>
              </a:rPr>
              <a:t>Watershed Monitoring and Stewardship Projects</a:t>
            </a:r>
          </a:p>
          <a:p>
            <a:pPr lvl="0"/>
            <a:r>
              <a:rPr lang="en-US" sz="2400" dirty="0">
                <a:solidFill>
                  <a:srgbClr val="1F497D"/>
                </a:solidFill>
                <a:latin typeface="Times New Roman" panose="02020603050405020304" pitchFamily="18" charset="0"/>
                <a:cs typeface="Times New Roman" panose="02020603050405020304" pitchFamily="18" charset="0"/>
              </a:rPr>
              <a:t>Contact </a:t>
            </a:r>
            <a:r>
              <a:rPr lang="en-US" sz="2400" dirty="0" smtClean="0">
                <a:solidFill>
                  <a:srgbClr val="1F497D"/>
                </a:solidFill>
                <a:latin typeface="Times New Roman" panose="02020603050405020304" pitchFamily="18" charset="0"/>
                <a:cs typeface="Times New Roman" panose="02020603050405020304" pitchFamily="18" charset="0"/>
              </a:rPr>
              <a:t>a </a:t>
            </a:r>
            <a:r>
              <a:rPr lang="en-US" sz="2400" dirty="0">
                <a:solidFill>
                  <a:srgbClr val="1F497D"/>
                </a:solidFill>
                <a:latin typeface="Times New Roman" panose="02020603050405020304" pitchFamily="18" charset="0"/>
                <a:cs typeface="Times New Roman" panose="02020603050405020304" pitchFamily="18" charset="0"/>
              </a:rPr>
              <a:t>local watershed </a:t>
            </a:r>
            <a:r>
              <a:rPr lang="en-US" sz="2400" dirty="0" smtClean="0">
                <a:solidFill>
                  <a:srgbClr val="1F497D"/>
                </a:solidFill>
                <a:latin typeface="Times New Roman" panose="02020603050405020304" pitchFamily="18" charset="0"/>
                <a:cs typeface="Times New Roman" panose="02020603050405020304" pitchFamily="18" charset="0"/>
              </a:rPr>
              <a:t>organization to </a:t>
            </a:r>
            <a:r>
              <a:rPr lang="en-US" sz="2400" dirty="0">
                <a:solidFill>
                  <a:srgbClr val="1F497D"/>
                </a:solidFill>
                <a:latin typeface="Times New Roman" panose="02020603050405020304" pitchFamily="18" charset="0"/>
                <a:cs typeface="Times New Roman" panose="02020603050405020304" pitchFamily="18" charset="0"/>
              </a:rPr>
              <a:t>develop a multi week </a:t>
            </a:r>
            <a:r>
              <a:rPr lang="en-US" sz="2400" dirty="0" smtClean="0">
                <a:solidFill>
                  <a:srgbClr val="1F497D"/>
                </a:solidFill>
                <a:latin typeface="Times New Roman" panose="02020603050405020304" pitchFamily="18" charset="0"/>
                <a:cs typeface="Times New Roman" panose="02020603050405020304" pitchFamily="18" charset="0"/>
              </a:rPr>
              <a:t>project in partnership with local Elders sharing Traditional Educational Knowledge. (A </a:t>
            </a:r>
            <a:r>
              <a:rPr lang="en-US" sz="2400" dirty="0">
                <a:solidFill>
                  <a:srgbClr val="1F497D"/>
                </a:solidFill>
                <a:latin typeface="Times New Roman" panose="02020603050405020304" pitchFamily="18" charset="0"/>
                <a:cs typeface="Times New Roman" panose="02020603050405020304" pitchFamily="18" charset="0"/>
              </a:rPr>
              <a:t>list of organizations </a:t>
            </a:r>
            <a:r>
              <a:rPr lang="en-US" sz="2400" dirty="0" smtClean="0">
                <a:solidFill>
                  <a:srgbClr val="1F497D"/>
                </a:solidFill>
                <a:latin typeface="Times New Roman" panose="02020603050405020304" pitchFamily="18" charset="0"/>
                <a:cs typeface="Times New Roman" panose="02020603050405020304" pitchFamily="18" charset="0"/>
              </a:rPr>
              <a:t>will be </a:t>
            </a:r>
            <a:r>
              <a:rPr lang="en-US" sz="2400" dirty="0">
                <a:solidFill>
                  <a:srgbClr val="1F497D"/>
                </a:solidFill>
                <a:latin typeface="Times New Roman" panose="02020603050405020304" pitchFamily="18" charset="0"/>
                <a:cs typeface="Times New Roman" panose="02020603050405020304" pitchFamily="18" charset="0"/>
              </a:rPr>
              <a:t>included on the website) </a:t>
            </a:r>
          </a:p>
          <a:p>
            <a:r>
              <a:rPr lang="en-US" sz="2400" b="1" dirty="0" smtClean="0">
                <a:solidFill>
                  <a:srgbClr val="002060"/>
                </a:solidFill>
              </a:rPr>
              <a:t>Examples:      </a:t>
            </a:r>
          </a:p>
          <a:p>
            <a:r>
              <a:rPr lang="en-US" sz="2400" b="1" dirty="0" smtClean="0">
                <a:solidFill>
                  <a:srgbClr val="002060"/>
                </a:solidFill>
              </a:rPr>
              <a:t>     1)</a:t>
            </a:r>
            <a:r>
              <a:rPr lang="en-US" sz="2400" dirty="0" smtClean="0">
                <a:solidFill>
                  <a:schemeClr val="tx2"/>
                </a:solidFill>
                <a:latin typeface="Times New Roman" panose="02020603050405020304" pitchFamily="18" charset="0"/>
                <a:cs typeface="Times New Roman" panose="02020603050405020304" pitchFamily="18" charset="0"/>
              </a:rPr>
              <a:t>Copper River Watershed Council</a:t>
            </a:r>
            <a:endParaRPr lang="en-US" sz="2400" b="1" dirty="0" smtClean="0">
              <a:solidFill>
                <a:srgbClr val="002060"/>
              </a:solidFill>
            </a:endParaRPr>
          </a:p>
          <a:p>
            <a:pPr lvl="1"/>
            <a:r>
              <a:rPr lang="en-US" sz="2400" dirty="0" err="1" smtClean="0">
                <a:solidFill>
                  <a:srgbClr val="002060"/>
                </a:solidFill>
                <a:latin typeface="Times New Roman" panose="02020603050405020304" pitchFamily="18" charset="0"/>
                <a:cs typeface="Times New Roman" panose="02020603050405020304" pitchFamily="18" charset="0"/>
                <a:hlinkClick r:id="rId2"/>
              </a:rPr>
              <a:t>Fishwatch</a:t>
            </a:r>
            <a:endParaRPr lang="en-US" sz="2400" dirty="0" smtClean="0">
              <a:solidFill>
                <a:srgbClr val="002060"/>
              </a:solidFill>
              <a:latin typeface="Times New Roman" panose="02020603050405020304" pitchFamily="18" charset="0"/>
              <a:cs typeface="Times New Roman" panose="02020603050405020304" pitchFamily="18" charset="0"/>
              <a:hlinkClick r:id="rId2"/>
            </a:endParaRPr>
          </a:p>
          <a:p>
            <a:pPr marL="742950" lvl="1" indent="-285750">
              <a:buFont typeface="Arial" panose="020B0604020202020204" pitchFamily="34" charset="0"/>
              <a:buChar char="•"/>
            </a:pPr>
            <a:r>
              <a:rPr lang="en-US" sz="2400" dirty="0" smtClean="0">
                <a:solidFill>
                  <a:srgbClr val="002060"/>
                </a:solidFill>
                <a:latin typeface="Times New Roman" panose="02020603050405020304" pitchFamily="18" charset="0"/>
                <a:cs typeface="Times New Roman" panose="02020603050405020304" pitchFamily="18" charset="0"/>
                <a:hlinkClick r:id="rId2"/>
              </a:rPr>
              <a:t>https</a:t>
            </a:r>
            <a:r>
              <a:rPr lang="en-US" sz="2400" dirty="0">
                <a:solidFill>
                  <a:srgbClr val="002060"/>
                </a:solidFill>
                <a:latin typeface="Times New Roman" panose="02020603050405020304" pitchFamily="18" charset="0"/>
                <a:cs typeface="Times New Roman" panose="02020603050405020304" pitchFamily="18" charset="0"/>
                <a:hlinkClick r:id="rId2"/>
              </a:rPr>
              <a:t>://copperriver.org/programs/fish-habitat-restoration/fishwatch</a:t>
            </a:r>
            <a:r>
              <a:rPr lang="en-US" sz="2400" dirty="0" smtClean="0">
                <a:solidFill>
                  <a:srgbClr val="002060"/>
                </a:solidFill>
                <a:latin typeface="Times New Roman" panose="02020603050405020304" pitchFamily="18" charset="0"/>
                <a:cs typeface="Times New Roman" panose="02020603050405020304" pitchFamily="18" charset="0"/>
                <a:hlinkClick r:id="rId2"/>
              </a:rPr>
              <a:t>/</a:t>
            </a:r>
            <a:endParaRPr lang="en-US" sz="2400" dirty="0" smtClean="0">
              <a:solidFill>
                <a:srgbClr val="002060"/>
              </a:solidFill>
              <a:latin typeface="Times New Roman" panose="02020603050405020304" pitchFamily="18" charset="0"/>
              <a:cs typeface="Times New Roman" panose="02020603050405020304" pitchFamily="18" charset="0"/>
            </a:endParaRPr>
          </a:p>
          <a:p>
            <a:pPr lvl="1"/>
            <a:r>
              <a:rPr lang="en-US" sz="2400" dirty="0" smtClean="0">
                <a:solidFill>
                  <a:srgbClr val="002060"/>
                </a:solidFill>
                <a:latin typeface="Times New Roman" panose="02020603050405020304" pitchFamily="18" charset="0"/>
                <a:cs typeface="Times New Roman" panose="02020603050405020304" pitchFamily="18" charset="0"/>
              </a:rPr>
              <a:t>Salmon Blitz</a:t>
            </a:r>
          </a:p>
          <a:p>
            <a:pPr marL="742950" lvl="1" indent="-28575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hlinkClick r:id="rId3"/>
              </a:rPr>
              <a:t>https://</a:t>
            </a:r>
            <a:r>
              <a:rPr lang="en-US" sz="2400" dirty="0" smtClean="0">
                <a:solidFill>
                  <a:srgbClr val="002060"/>
                </a:solidFill>
                <a:latin typeface="Times New Roman" panose="02020603050405020304" pitchFamily="18" charset="0"/>
                <a:cs typeface="Times New Roman" panose="02020603050405020304" pitchFamily="18" charset="0"/>
                <a:hlinkClick r:id="rId3"/>
              </a:rPr>
              <a:t>copperriver.org/programs/fish-habitat-restoration/salmon-blitz/</a:t>
            </a:r>
            <a:endParaRPr lang="en-US" sz="2400" dirty="0">
              <a:solidFill>
                <a:srgbClr val="002060"/>
              </a:solidFill>
              <a:latin typeface="Times New Roman" panose="02020603050405020304" pitchFamily="18" charset="0"/>
              <a:cs typeface="Times New Roman" panose="02020603050405020304" pitchFamily="18" charset="0"/>
            </a:endParaRPr>
          </a:p>
          <a:p>
            <a:pPr lvl="1"/>
            <a:r>
              <a:rPr lang="en-US" sz="2400" dirty="0" smtClean="0">
                <a:solidFill>
                  <a:srgbClr val="002060"/>
                </a:solidFill>
                <a:latin typeface="Times New Roman" panose="02020603050405020304" pitchFamily="18" charset="0"/>
                <a:cs typeface="Times New Roman" panose="02020603050405020304" pitchFamily="18" charset="0"/>
              </a:rPr>
              <a:t>2) Alaska Sea Grant (Stewardship Project Ideas)</a:t>
            </a:r>
          </a:p>
          <a:p>
            <a:pPr marL="742950" lvl="1" indent="-28575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hlinkClick r:id="rId4"/>
              </a:rPr>
              <a:t>http://</a:t>
            </a:r>
            <a:r>
              <a:rPr lang="en-US" sz="2400" dirty="0" smtClean="0">
                <a:solidFill>
                  <a:srgbClr val="002060"/>
                </a:solidFill>
                <a:latin typeface="Times New Roman" panose="02020603050405020304" pitchFamily="18" charset="0"/>
                <a:cs typeface="Times New Roman" panose="02020603050405020304" pitchFamily="18" charset="0"/>
                <a:hlinkClick r:id="rId4"/>
              </a:rPr>
              <a:t>aswc.seagrant.uaf.edu/resources</a:t>
            </a:r>
            <a:endParaRPr lang="en-US" sz="2400" dirty="0" smtClean="0">
              <a:solidFill>
                <a:srgbClr val="00206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en-US" sz="1200" b="1" dirty="0" smtClean="0">
              <a:solidFill>
                <a:srgbClr val="002060"/>
              </a:solidFill>
            </a:endParaRPr>
          </a:p>
        </p:txBody>
      </p:sp>
    </p:spTree>
    <p:extLst>
      <p:ext uri="{BB962C8B-B14F-4D97-AF65-F5344CB8AC3E}">
        <p14:creationId xmlns:p14="http://schemas.microsoft.com/office/powerpoint/2010/main" val="1268388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28601" y="457200"/>
            <a:ext cx="8610600" cy="5755422"/>
          </a:xfrm>
          <a:prstGeom prst="rect">
            <a:avLst/>
          </a:prstGeom>
        </p:spPr>
        <p:txBody>
          <a:bodyPr wrap="square">
            <a:spAutoFit/>
          </a:bodyPr>
          <a:lstStyle/>
          <a:p>
            <a:pPr marL="285750" lvl="0" indent="-285750" algn="ctr">
              <a:buFont typeface="Arial" panose="020B0604020202020204" pitchFamily="34" charset="0"/>
              <a:buChar char="•"/>
            </a:pPr>
            <a:r>
              <a:rPr lang="en-US" sz="2300" b="1" dirty="0" smtClean="0">
                <a:solidFill>
                  <a:schemeClr val="tx2"/>
                </a:solidFill>
                <a:latin typeface="+mj-lt"/>
                <a:ea typeface="Times New Roman"/>
              </a:rPr>
              <a:t>Video </a:t>
            </a:r>
            <a:r>
              <a:rPr lang="en-US" sz="2300" b="1" dirty="0">
                <a:solidFill>
                  <a:schemeClr val="tx2"/>
                </a:solidFill>
                <a:latin typeface="+mj-lt"/>
                <a:ea typeface="Times New Roman"/>
              </a:rPr>
              <a:t>and/or Audio Interviewing of Elders</a:t>
            </a:r>
          </a:p>
          <a:p>
            <a:pPr lvl="1"/>
            <a:r>
              <a:rPr lang="en-US" sz="2300" dirty="0">
                <a:solidFill>
                  <a:schemeClr val="tx2">
                    <a:lumMod val="50000"/>
                  </a:schemeClr>
                </a:solidFill>
                <a:latin typeface="Times New Roman"/>
                <a:ea typeface="Times New Roman"/>
                <a:cs typeface="Times New Roman"/>
              </a:rPr>
              <a:t>Historical knowledge is important to understanding the changes to our environment. Our Regional Elders hold vital </a:t>
            </a:r>
            <a:r>
              <a:rPr lang="en-US" sz="2300" u="sng" dirty="0" smtClean="0">
                <a:solidFill>
                  <a:schemeClr val="tx2">
                    <a:lumMod val="50000"/>
                  </a:schemeClr>
                </a:solidFill>
                <a:latin typeface="Times New Roman"/>
                <a:ea typeface="Times New Roman"/>
                <a:cs typeface="Times New Roman"/>
              </a:rPr>
              <a:t>T</a:t>
            </a:r>
            <a:r>
              <a:rPr lang="en-US" sz="2300" dirty="0" smtClean="0">
                <a:solidFill>
                  <a:schemeClr val="tx2">
                    <a:lumMod val="50000"/>
                  </a:schemeClr>
                </a:solidFill>
                <a:latin typeface="Times New Roman"/>
                <a:ea typeface="Times New Roman"/>
                <a:cs typeface="Times New Roman"/>
              </a:rPr>
              <a:t>raditional </a:t>
            </a:r>
            <a:r>
              <a:rPr lang="en-US" sz="2300" u="sng" dirty="0" smtClean="0">
                <a:solidFill>
                  <a:schemeClr val="tx2">
                    <a:lumMod val="50000"/>
                  </a:schemeClr>
                </a:solidFill>
                <a:latin typeface="Times New Roman"/>
                <a:ea typeface="Times New Roman"/>
                <a:cs typeface="Times New Roman"/>
              </a:rPr>
              <a:t>E</a:t>
            </a:r>
            <a:r>
              <a:rPr lang="en-US" sz="2300" dirty="0" smtClean="0">
                <a:solidFill>
                  <a:schemeClr val="tx2">
                    <a:lumMod val="50000"/>
                  </a:schemeClr>
                </a:solidFill>
                <a:latin typeface="Times New Roman"/>
                <a:ea typeface="Times New Roman"/>
                <a:cs typeface="Times New Roman"/>
              </a:rPr>
              <a:t>cological </a:t>
            </a:r>
            <a:r>
              <a:rPr lang="en-US" sz="2300" u="sng" dirty="0" smtClean="0">
                <a:solidFill>
                  <a:schemeClr val="tx2">
                    <a:lumMod val="50000"/>
                  </a:schemeClr>
                </a:solidFill>
                <a:latin typeface="Times New Roman"/>
                <a:ea typeface="Times New Roman"/>
                <a:cs typeface="Times New Roman"/>
              </a:rPr>
              <a:t>K</a:t>
            </a:r>
            <a:r>
              <a:rPr lang="en-US" sz="2300" dirty="0" smtClean="0">
                <a:solidFill>
                  <a:schemeClr val="tx2">
                    <a:lumMod val="50000"/>
                  </a:schemeClr>
                </a:solidFill>
                <a:latin typeface="Times New Roman"/>
                <a:ea typeface="Times New Roman"/>
                <a:cs typeface="Times New Roman"/>
              </a:rPr>
              <a:t>nowledge (TEK) provide </a:t>
            </a:r>
            <a:r>
              <a:rPr lang="en-US" sz="2300" dirty="0">
                <a:solidFill>
                  <a:schemeClr val="tx2">
                    <a:lumMod val="50000"/>
                  </a:schemeClr>
                </a:solidFill>
                <a:latin typeface="Times New Roman"/>
                <a:ea typeface="Times New Roman"/>
                <a:cs typeface="Times New Roman"/>
              </a:rPr>
              <a:t>us </a:t>
            </a:r>
            <a:r>
              <a:rPr lang="en-US" sz="2300" dirty="0" smtClean="0">
                <a:solidFill>
                  <a:schemeClr val="tx2">
                    <a:lumMod val="50000"/>
                  </a:schemeClr>
                </a:solidFill>
                <a:latin typeface="Times New Roman"/>
                <a:ea typeface="Times New Roman"/>
                <a:cs typeface="Times New Roman"/>
              </a:rPr>
              <a:t>with clues </a:t>
            </a:r>
            <a:r>
              <a:rPr lang="en-US" sz="2300" dirty="0">
                <a:solidFill>
                  <a:schemeClr val="tx2">
                    <a:lumMod val="50000"/>
                  </a:schemeClr>
                </a:solidFill>
                <a:latin typeface="Times New Roman"/>
                <a:ea typeface="Times New Roman"/>
                <a:cs typeface="Times New Roman"/>
              </a:rPr>
              <a:t>to </a:t>
            </a:r>
            <a:r>
              <a:rPr lang="en-US" sz="2300" dirty="0" smtClean="0">
                <a:solidFill>
                  <a:schemeClr val="tx2">
                    <a:lumMod val="50000"/>
                  </a:schemeClr>
                </a:solidFill>
                <a:latin typeface="Times New Roman"/>
                <a:ea typeface="Times New Roman"/>
                <a:cs typeface="Times New Roman"/>
              </a:rPr>
              <a:t>the changes in watersheds </a:t>
            </a:r>
            <a:r>
              <a:rPr lang="en-US" sz="2300" dirty="0">
                <a:solidFill>
                  <a:schemeClr val="tx2">
                    <a:lumMod val="50000"/>
                  </a:schemeClr>
                </a:solidFill>
                <a:latin typeface="Times New Roman"/>
                <a:ea typeface="Times New Roman"/>
                <a:cs typeface="Times New Roman"/>
              </a:rPr>
              <a:t>and </a:t>
            </a:r>
            <a:r>
              <a:rPr lang="en-US" sz="2300" dirty="0" smtClean="0">
                <a:solidFill>
                  <a:schemeClr val="tx2">
                    <a:lumMod val="50000"/>
                  </a:schemeClr>
                </a:solidFill>
                <a:latin typeface="Times New Roman"/>
                <a:ea typeface="Times New Roman"/>
                <a:cs typeface="Times New Roman"/>
              </a:rPr>
              <a:t>environment. </a:t>
            </a:r>
            <a:r>
              <a:rPr lang="en-US" sz="2300" dirty="0">
                <a:solidFill>
                  <a:schemeClr val="tx2">
                    <a:lumMod val="50000"/>
                  </a:schemeClr>
                </a:solidFill>
                <a:latin typeface="Times New Roman"/>
                <a:ea typeface="Times New Roman"/>
                <a:cs typeface="Times New Roman"/>
              </a:rPr>
              <a:t>For this lesson you will develop a list of interview questions to gather information from Elders in the area. </a:t>
            </a:r>
            <a:endParaRPr lang="en-US" sz="2300" dirty="0" smtClean="0">
              <a:solidFill>
                <a:schemeClr val="tx2">
                  <a:lumMod val="50000"/>
                </a:schemeClr>
              </a:solidFill>
              <a:latin typeface="Times New Roman"/>
              <a:ea typeface="Times New Roman"/>
              <a:cs typeface="Times New Roman"/>
            </a:endParaRPr>
          </a:p>
          <a:p>
            <a:pPr lvl="1"/>
            <a:r>
              <a:rPr lang="en-US" sz="2300" dirty="0" smtClean="0">
                <a:solidFill>
                  <a:schemeClr val="tx2">
                    <a:lumMod val="50000"/>
                  </a:schemeClr>
                </a:solidFill>
                <a:latin typeface="Times New Roman"/>
                <a:ea typeface="Times New Roman"/>
              </a:rPr>
              <a:t>Developing </a:t>
            </a:r>
            <a:r>
              <a:rPr lang="en-US" sz="2300" dirty="0">
                <a:solidFill>
                  <a:schemeClr val="tx2">
                    <a:lumMod val="50000"/>
                  </a:schemeClr>
                </a:solidFill>
                <a:latin typeface="Times New Roman"/>
                <a:ea typeface="Times New Roman"/>
              </a:rPr>
              <a:t>high quality interview questions are essential to gathering information and stories. The links will help guide you in developing questions and a quality interview process:</a:t>
            </a:r>
          </a:p>
          <a:p>
            <a:pPr marL="800100" lvl="1" indent="-342900">
              <a:buFont typeface="Arial" panose="020B0604020202020204" pitchFamily="34" charset="0"/>
              <a:buChar char="•"/>
            </a:pPr>
            <a:r>
              <a:rPr lang="en-US" sz="2300" u="sng" dirty="0">
                <a:solidFill>
                  <a:schemeClr val="tx2">
                    <a:lumMod val="50000"/>
                  </a:schemeClr>
                </a:solidFill>
                <a:latin typeface="Times New Roman"/>
                <a:ea typeface="Times New Roman"/>
                <a:hlinkClick r:id="rId2"/>
              </a:rPr>
              <a:t>http://www.thewildclassroom.com/wildfilmschool/gettingstarted/interviewquestions.html</a:t>
            </a:r>
            <a:endParaRPr lang="en-US" sz="2300" dirty="0">
              <a:solidFill>
                <a:schemeClr val="tx2">
                  <a:lumMod val="50000"/>
                </a:schemeClr>
              </a:solidFill>
              <a:latin typeface="Times New Roman"/>
              <a:ea typeface="Times New Roman"/>
            </a:endParaRPr>
          </a:p>
          <a:p>
            <a:pPr marL="800100" lvl="1" indent="-342900">
              <a:buFont typeface="Arial" panose="020B0604020202020204" pitchFamily="34" charset="0"/>
              <a:buChar char="•"/>
            </a:pPr>
            <a:r>
              <a:rPr lang="en-US" sz="2300" u="sng" dirty="0">
                <a:solidFill>
                  <a:schemeClr val="tx2">
                    <a:lumMod val="50000"/>
                  </a:schemeClr>
                </a:solidFill>
                <a:latin typeface="Times New Roman"/>
                <a:ea typeface="Times New Roman"/>
                <a:hlinkClick r:id="rId3"/>
              </a:rPr>
              <a:t>https://web.stanford.edu/group/ethnoger/AppC.pdf</a:t>
            </a:r>
            <a:endParaRPr lang="en-US" sz="2300" dirty="0">
              <a:solidFill>
                <a:schemeClr val="tx2">
                  <a:lumMod val="50000"/>
                </a:schemeClr>
              </a:solidFill>
              <a:latin typeface="Times New Roman"/>
              <a:ea typeface="Times New Roman"/>
            </a:endParaRPr>
          </a:p>
          <a:p>
            <a:pPr marL="685800" lvl="0"/>
            <a:r>
              <a:rPr lang="en-US" sz="2300" dirty="0">
                <a:solidFill>
                  <a:schemeClr val="tx2">
                    <a:lumMod val="50000"/>
                  </a:schemeClr>
                </a:solidFill>
                <a:latin typeface="Times New Roman" panose="02020603050405020304" pitchFamily="18" charset="0"/>
                <a:ea typeface="Times New Roman"/>
                <a:cs typeface="Times New Roman" panose="02020603050405020304" pitchFamily="18" charset="0"/>
              </a:rPr>
              <a:t>Recording using iPad, or mobile device……</a:t>
            </a:r>
          </a:p>
          <a:p>
            <a:pPr marL="800100" lvl="1" indent="-342900">
              <a:buFont typeface="Symbol"/>
              <a:buChar char=""/>
            </a:pPr>
            <a:r>
              <a:rPr lang="en-US" sz="2300" u="sng" dirty="0">
                <a:solidFill>
                  <a:schemeClr val="tx2">
                    <a:lumMod val="50000"/>
                  </a:schemeClr>
                </a:solidFill>
                <a:latin typeface="Times New Roman"/>
                <a:ea typeface="Times New Roman"/>
                <a:hlinkClick r:id="rId4"/>
              </a:rPr>
              <a:t>https://delta.ncsu.edu/knowledgebase/recording-professional-quality-videos-with-ipad/</a:t>
            </a:r>
            <a:endParaRPr lang="en-US" sz="2300" dirty="0">
              <a:solidFill>
                <a:schemeClr val="tx2">
                  <a:lumMod val="50000"/>
                </a:schemeClr>
              </a:solidFill>
              <a:latin typeface="Times New Roman"/>
              <a:ea typeface="Times New Roman"/>
            </a:endParaRPr>
          </a:p>
        </p:txBody>
      </p:sp>
    </p:spTree>
    <p:extLst>
      <p:ext uri="{BB962C8B-B14F-4D97-AF65-F5344CB8AC3E}">
        <p14:creationId xmlns:p14="http://schemas.microsoft.com/office/powerpoint/2010/main" val="1499441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28999</TotalTime>
  <Words>1076</Words>
  <Application>Microsoft Office PowerPoint</Application>
  <PresentationFormat>On-screen Show (4:3)</PresentationFormat>
  <Paragraphs>105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Waveform</vt:lpstr>
      <vt:lpstr>Our Water “Merpet”</vt:lpstr>
      <vt:lpstr>“ The only thing that connects us all is water, and if your ever alone all you have to do is put your hands in the water, and your connected all the way around this world.” Bill Smith (Valdez/Cordova, Alaska) </vt:lpstr>
      <vt:lpstr>Enduring Understanding </vt:lpstr>
      <vt:lpstr>PowerPoint Presentation</vt:lpstr>
      <vt:lpstr>PowerPoint Presentation</vt:lpstr>
      <vt:lpstr>PowerPoint Presentation</vt:lpstr>
      <vt:lpstr>PowerPoint Presentation</vt:lpstr>
      <vt:lpstr>PowerPoint Presentation</vt:lpstr>
      <vt:lpstr>PowerPoint Presentation</vt:lpstr>
      <vt:lpstr>Resources</vt:lpstr>
      <vt:lpstr>Elder Interviews</vt:lpstr>
      <vt:lpstr>Interview Questions for Regional Elders</vt:lpstr>
      <vt:lpstr>Continued</vt:lpstr>
      <vt:lpstr>Thank you</vt:lpstr>
    </vt:vector>
  </TitlesOfParts>
  <Company>Chugachmiut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Transportation</dc:title>
  <dc:creator>Heritage</dc:creator>
  <cp:lastModifiedBy>Heritage</cp:lastModifiedBy>
  <cp:revision>102</cp:revision>
  <dcterms:created xsi:type="dcterms:W3CDTF">2017-04-24T21:29:14Z</dcterms:created>
  <dcterms:modified xsi:type="dcterms:W3CDTF">2018-06-19T23:19:00Z</dcterms:modified>
</cp:coreProperties>
</file>