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2"/>
  </p:notesMasterIdLst>
  <p:sldIdLst>
    <p:sldId id="256" r:id="rId2"/>
    <p:sldId id="257" r:id="rId3"/>
    <p:sldId id="258" r:id="rId4"/>
    <p:sldId id="260" r:id="rId5"/>
    <p:sldId id="267" r:id="rId6"/>
    <p:sldId id="259" r:id="rId7"/>
    <p:sldId id="261" r:id="rId8"/>
    <p:sldId id="266" r:id="rId9"/>
    <p:sldId id="264" r:id="rId10"/>
    <p:sldId id="268" r:id="rId11"/>
    <p:sldId id="269" r:id="rId12"/>
    <p:sldId id="276" r:id="rId13"/>
    <p:sldId id="277" r:id="rId14"/>
    <p:sldId id="278" r:id="rId15"/>
    <p:sldId id="270" r:id="rId16"/>
    <p:sldId id="271" r:id="rId17"/>
    <p:sldId id="272" r:id="rId18"/>
    <p:sldId id="273" r:id="rId19"/>
    <p:sldId id="274" r:id="rId20"/>
    <p:sldId id="27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500" autoAdjust="0"/>
    <p:restoredTop sz="94660"/>
  </p:normalViewPr>
  <p:slideViewPr>
    <p:cSldViewPr>
      <p:cViewPr varScale="1">
        <p:scale>
          <a:sx n="69" d="100"/>
          <a:sy n="69" d="100"/>
        </p:scale>
        <p:origin x="-118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6F4B80-8CDA-43DE-90BC-97E234E323C6}" type="datetimeFigureOut">
              <a:rPr lang="en-US" smtClean="0"/>
              <a:t>3/7/2018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D72259-111E-487B-9E03-C053B410B223}" type="slidenum">
              <a:rPr lang="en-US" smtClean="0"/>
              <a:t>‹#›</a:t>
            </a:fld>
            <a:endParaRPr lang="en-US"/>
          </a:p>
        </p:txBody>
      </p:sp>
    </p:spTree>
    <p:extLst>
      <p:ext uri="{BB962C8B-B14F-4D97-AF65-F5344CB8AC3E}">
        <p14:creationId xmlns:p14="http://schemas.microsoft.com/office/powerpoint/2010/main" val="3197598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D72259-111E-487B-9E03-C053B410B223}" type="slidenum">
              <a:rPr lang="en-US" smtClean="0"/>
              <a:t>2</a:t>
            </a:fld>
            <a:endParaRPr lang="en-US"/>
          </a:p>
        </p:txBody>
      </p:sp>
    </p:spTree>
    <p:extLst>
      <p:ext uri="{BB962C8B-B14F-4D97-AF65-F5344CB8AC3E}">
        <p14:creationId xmlns:p14="http://schemas.microsoft.com/office/powerpoint/2010/main" val="2913013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964D9620-204F-4E69-BDFD-C1AE4F23D2CC}" type="datetimeFigureOut">
              <a:rPr lang="en-US" smtClean="0"/>
              <a:t>3/7/2018</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3F8ED391-1838-4230-BCC7-A8DE82711412}" type="slidenum">
              <a:rPr lang="en-US" smtClean="0"/>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64D9620-204F-4E69-BDFD-C1AE4F23D2CC}"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8ED391-1838-4230-BCC7-A8DE82711412}"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3F8ED391-1838-4230-BCC7-A8DE82711412}" type="slidenum">
              <a:rPr lang="en-US" smtClean="0"/>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64D9620-204F-4E69-BDFD-C1AE4F23D2CC}"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64D9620-204F-4E69-BDFD-C1AE4F23D2CC}"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3F8ED391-1838-4230-BCC7-A8DE82711412}" type="slidenum">
              <a:rPr lang="en-US" smtClean="0"/>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964D9620-204F-4E69-BDFD-C1AE4F23D2CC}" type="datetimeFigureOut">
              <a:rPr lang="en-US" smtClean="0"/>
              <a:t>3/7/2018</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3F8ED391-1838-4230-BCC7-A8DE82711412}" type="slidenum">
              <a:rPr lang="en-US" smtClean="0"/>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964D9620-204F-4E69-BDFD-C1AE4F23D2CC}" type="datetimeFigureOut">
              <a:rPr lang="en-US" smtClean="0"/>
              <a:t>3/7/2018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8ED391-1838-4230-BCC7-A8DE82711412}" type="slidenum">
              <a:rPr lang="en-US" smtClean="0"/>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964D9620-204F-4E69-BDFD-C1AE4F23D2CC}" type="datetimeFigureOut">
              <a:rPr lang="en-US" smtClean="0"/>
              <a:t>3/7/2018</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3F8ED391-1838-4230-BCC7-A8DE82711412}" type="slidenum">
              <a:rPr lang="en-US" smtClean="0"/>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64D9620-204F-4E69-BDFD-C1AE4F23D2CC}" type="datetimeFigureOut">
              <a:rPr lang="en-US" smtClean="0"/>
              <a:t>3/7/2018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3F8ED391-1838-4230-BCC7-A8DE8271141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964D9620-204F-4E69-BDFD-C1AE4F23D2CC}" type="datetimeFigureOut">
              <a:rPr lang="en-US" smtClean="0"/>
              <a:t>3/7/2018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3F8ED391-1838-4230-BCC7-A8DE8271141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3F8ED391-1838-4230-BCC7-A8DE82711412}" type="slidenum">
              <a:rPr lang="en-US" smtClean="0"/>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964D9620-204F-4E69-BDFD-C1AE4F23D2CC}" type="datetimeFigureOut">
              <a:rPr lang="en-US" smtClean="0"/>
              <a:t>3/7/2018</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3F8ED391-1838-4230-BCC7-A8DE82711412}" type="slidenum">
              <a:rPr lang="en-US" smtClean="0"/>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964D9620-204F-4E69-BDFD-C1AE4F23D2CC}" type="datetimeFigureOut">
              <a:rPr lang="en-US" smtClean="0"/>
              <a:t>3/7/2018</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964D9620-204F-4E69-BDFD-C1AE4F23D2CC}" type="datetimeFigureOut">
              <a:rPr lang="en-US" smtClean="0"/>
              <a:t>3/7/2018</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3F8ED391-1838-4230-BCC7-A8DE82711412}" type="slidenum">
              <a:rPr lang="en-US" smtClean="0"/>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eloka-arctic.org/communities/yupik/atlas/index.html" TargetMode="External"/><Relationship Id="rId2" Type="http://schemas.openxmlformats.org/officeDocument/2006/relationships/hyperlink" Target="https://apps.simtable.com/Clipboard/?id=CHTim_ChugachRegion_3133#MapWindow" TargetMode="External"/><Relationship Id="rId1" Type="http://schemas.openxmlformats.org/officeDocument/2006/relationships/slideLayout" Target="../slideLayouts/slideLayout2.xml"/><Relationship Id="rId4" Type="http://schemas.openxmlformats.org/officeDocument/2006/relationships/hyperlink" Target="http://web.kpc.alaska.edu/denaina/pages/vocabulary_pages/houses_shelters_caches.html"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0" y="914400"/>
            <a:ext cx="4572000" cy="609600"/>
          </a:xfrm>
        </p:spPr>
        <p:txBody>
          <a:bodyPr>
            <a:normAutofit lnSpcReduction="10000"/>
          </a:bodyPr>
          <a:lstStyle/>
          <a:p>
            <a:pPr algn="ctr"/>
            <a:r>
              <a:rPr lang="en-US" sz="3600" b="0" i="1" dirty="0">
                <a:latin typeface="Algerian" panose="04020705040A02060702" pitchFamily="82" charset="0"/>
              </a:rPr>
              <a:t>Nunapet Atriit</a:t>
            </a:r>
          </a:p>
          <a:p>
            <a:pPr algn="ctr"/>
            <a:endParaRPr lang="en-US" dirty="0"/>
          </a:p>
        </p:txBody>
      </p:sp>
      <p:sp>
        <p:nvSpPr>
          <p:cNvPr id="2" name="Title 1"/>
          <p:cNvSpPr>
            <a:spLocks noGrp="1"/>
          </p:cNvSpPr>
          <p:nvPr>
            <p:ph type="ctrTitle"/>
          </p:nvPr>
        </p:nvSpPr>
        <p:spPr>
          <a:xfrm>
            <a:off x="838200" y="152400"/>
            <a:ext cx="7680960" cy="685799"/>
          </a:xfrm>
          <a:noFill/>
        </p:spPr>
        <p:txBody>
          <a:bodyPr>
            <a:normAutofit/>
          </a:bodyPr>
          <a:lstStyle/>
          <a:p>
            <a:pPr algn="ctr"/>
            <a:r>
              <a:rPr lang="en-US" sz="3600" dirty="0" smtClean="0">
                <a:solidFill>
                  <a:schemeClr val="tx1"/>
                </a:solidFill>
                <a:latin typeface="Castellar" panose="020A0402060406010301" pitchFamily="18" charset="0"/>
              </a:rPr>
              <a:t>Traditional Place Names </a:t>
            </a:r>
            <a:endParaRPr lang="en-US" sz="3600" dirty="0">
              <a:solidFill>
                <a:schemeClr val="tx1"/>
              </a:solidFill>
              <a:latin typeface="Castellar" panose="020A0402060406010301"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2898" y="2438400"/>
            <a:ext cx="5734901" cy="3048000"/>
          </a:xfrm>
          <a:prstGeom prst="rect">
            <a:avLst/>
          </a:prstGeom>
        </p:spPr>
      </p:pic>
      <p:sp>
        <p:nvSpPr>
          <p:cNvPr id="4" name="TextBox 3"/>
          <p:cNvSpPr txBox="1"/>
          <p:nvPr/>
        </p:nvSpPr>
        <p:spPr>
          <a:xfrm>
            <a:off x="3029406" y="5486400"/>
            <a:ext cx="3371394" cy="923330"/>
          </a:xfrm>
          <a:prstGeom prst="rect">
            <a:avLst/>
          </a:prstGeom>
          <a:noFill/>
        </p:spPr>
        <p:txBody>
          <a:bodyPr wrap="square" rtlCol="0">
            <a:spAutoFit/>
          </a:bodyPr>
          <a:lstStyle/>
          <a:p>
            <a:pPr algn="ctr"/>
            <a:r>
              <a:rPr lang="en-US" dirty="0" smtClean="0"/>
              <a:t>By Tim Malchoff</a:t>
            </a:r>
            <a:endParaRPr lang="en-US" dirty="0"/>
          </a:p>
          <a:p>
            <a:pPr algn="ctr"/>
            <a:r>
              <a:rPr lang="en-US" dirty="0"/>
              <a:t>Port Graham</a:t>
            </a:r>
          </a:p>
          <a:p>
            <a:pPr algn="ctr"/>
            <a:r>
              <a:rPr lang="en-US" dirty="0" smtClean="0"/>
              <a:t>Local Education Coordinator</a:t>
            </a:r>
            <a:endParaRPr lang="en-US" dirty="0"/>
          </a:p>
        </p:txBody>
      </p:sp>
    </p:spTree>
    <p:extLst>
      <p:ext uri="{BB962C8B-B14F-4D97-AF65-F5344CB8AC3E}">
        <p14:creationId xmlns:p14="http://schemas.microsoft.com/office/powerpoint/2010/main" val="11027762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Stories of Abandoned Villages</a:t>
            </a:r>
            <a:endParaRPr lang="en-US" dirty="0"/>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52400" y="3810000"/>
            <a:ext cx="88392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657600" y="1524000"/>
            <a:ext cx="2089033" cy="461665"/>
          </a:xfrm>
          <a:prstGeom prst="rect">
            <a:avLst/>
          </a:prstGeom>
          <a:noFill/>
        </p:spPr>
        <p:txBody>
          <a:bodyPr wrap="none" rtlCol="0">
            <a:spAutoFit/>
          </a:bodyPr>
          <a:lstStyle/>
          <a:p>
            <a:r>
              <a:rPr lang="en-US" sz="2400" dirty="0" smtClean="0"/>
              <a:t>Port Chatham</a:t>
            </a:r>
            <a:endParaRPr lang="en-US" sz="2400" dirty="0"/>
          </a:p>
        </p:txBody>
      </p:sp>
      <p:sp>
        <p:nvSpPr>
          <p:cNvPr id="7" name="TextBox 6"/>
          <p:cNvSpPr txBox="1"/>
          <p:nvPr/>
        </p:nvSpPr>
        <p:spPr>
          <a:xfrm>
            <a:off x="228600" y="1905000"/>
            <a:ext cx="8458200" cy="646331"/>
          </a:xfrm>
          <a:prstGeom prst="rect">
            <a:avLst/>
          </a:prstGeom>
          <a:noFill/>
        </p:spPr>
        <p:txBody>
          <a:bodyPr wrap="square" rtlCol="0">
            <a:spAutoFit/>
          </a:bodyPr>
          <a:lstStyle/>
          <a:p>
            <a:r>
              <a:rPr lang="en-US" dirty="0"/>
              <a:t>This tiny remote area is located on the Kenai Peninsula, </a:t>
            </a:r>
            <a:r>
              <a:rPr lang="en-US" dirty="0" smtClean="0"/>
              <a:t>most </a:t>
            </a:r>
            <a:r>
              <a:rPr lang="en-US" dirty="0"/>
              <a:t>nearby to the well-known town of Homer far outside </a:t>
            </a:r>
            <a:r>
              <a:rPr lang="en-US" dirty="0" smtClean="0"/>
              <a:t>of </a:t>
            </a:r>
            <a:r>
              <a:rPr lang="en-US" dirty="0"/>
              <a:t>Kachemak Bay State Park.</a:t>
            </a:r>
          </a:p>
        </p:txBody>
      </p:sp>
      <p:sp>
        <p:nvSpPr>
          <p:cNvPr id="8" name="TextBox 7"/>
          <p:cNvSpPr txBox="1"/>
          <p:nvPr/>
        </p:nvSpPr>
        <p:spPr>
          <a:xfrm>
            <a:off x="199571" y="2551331"/>
            <a:ext cx="8925841" cy="1200329"/>
          </a:xfrm>
          <a:prstGeom prst="rect">
            <a:avLst/>
          </a:prstGeom>
          <a:noFill/>
        </p:spPr>
        <p:txBody>
          <a:bodyPr wrap="none" rtlCol="0">
            <a:spAutoFit/>
          </a:bodyPr>
          <a:lstStyle/>
          <a:p>
            <a:r>
              <a:rPr lang="en-US" dirty="0"/>
              <a:t>This remote place in the middle of the ocean was first inhabited in 1787 as </a:t>
            </a:r>
            <a:r>
              <a:rPr lang="en-US" dirty="0" smtClean="0"/>
              <a:t>part</a:t>
            </a:r>
          </a:p>
          <a:p>
            <a:r>
              <a:rPr lang="en-US" dirty="0" smtClean="0"/>
              <a:t> </a:t>
            </a:r>
            <a:r>
              <a:rPr lang="en-US" dirty="0"/>
              <a:t>of the British Royal Navy. </a:t>
            </a:r>
            <a:r>
              <a:rPr lang="en-US" dirty="0" smtClean="0"/>
              <a:t>After </a:t>
            </a:r>
            <a:r>
              <a:rPr lang="en-US" dirty="0"/>
              <a:t>the first post office was established in the 1920s, </a:t>
            </a:r>
            <a:endParaRPr lang="en-US" dirty="0" smtClean="0"/>
          </a:p>
          <a:p>
            <a:r>
              <a:rPr lang="en-US" dirty="0" smtClean="0"/>
              <a:t>it </a:t>
            </a:r>
            <a:r>
              <a:rPr lang="en-US" dirty="0"/>
              <a:t>was said that the </a:t>
            </a:r>
            <a:r>
              <a:rPr lang="en-US" dirty="0" smtClean="0"/>
              <a:t>evil </a:t>
            </a:r>
            <a:r>
              <a:rPr lang="en-US" dirty="0"/>
              <a:t>spirit or creature haunted the nearby mining camp of Chrome</a:t>
            </a:r>
            <a:r>
              <a:rPr lang="en-US" dirty="0" smtClean="0"/>
              <a:t>,</a:t>
            </a:r>
          </a:p>
          <a:p>
            <a:r>
              <a:rPr lang="en-US" dirty="0" smtClean="0"/>
              <a:t> </a:t>
            </a:r>
            <a:r>
              <a:rPr lang="en-US" dirty="0"/>
              <a:t>which is abandoned today</a:t>
            </a:r>
          </a:p>
        </p:txBody>
      </p:sp>
    </p:spTree>
    <p:extLst>
      <p:ext uri="{BB962C8B-B14F-4D97-AF65-F5344CB8AC3E}">
        <p14:creationId xmlns:p14="http://schemas.microsoft.com/office/powerpoint/2010/main" val="37416962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Stories of Abandoned villages</a:t>
            </a:r>
            <a:endParaRPr lang="en-US" dirty="0"/>
          </a:p>
        </p:txBody>
      </p:sp>
      <p:sp>
        <p:nvSpPr>
          <p:cNvPr id="3" name="Content Placeholder 2"/>
          <p:cNvSpPr>
            <a:spLocks noGrp="1"/>
          </p:cNvSpPr>
          <p:nvPr>
            <p:ph sz="quarter" idx="1"/>
          </p:nvPr>
        </p:nvSpPr>
        <p:spPr>
          <a:xfrm>
            <a:off x="152400" y="1371600"/>
            <a:ext cx="8763000" cy="5486400"/>
          </a:xfrm>
        </p:spPr>
        <p:txBody>
          <a:bodyPr>
            <a:noAutofit/>
          </a:bodyPr>
          <a:lstStyle/>
          <a:p>
            <a:pPr marL="0" indent="0">
              <a:lnSpc>
                <a:spcPct val="170000"/>
              </a:lnSpc>
              <a:buNone/>
            </a:pPr>
            <a:r>
              <a:rPr lang="en-US" sz="1600" dirty="0" smtClean="0"/>
              <a:t>Because </a:t>
            </a:r>
            <a:r>
              <a:rPr lang="en-US" sz="1600" dirty="0"/>
              <a:t>this evilness was said to walk on two feet, that diminished the odds of it being a more predictable predator such as a bear or a wolf. Many claim that it was Bigfoot, Yeti or Sasquatch. It is also said that there were many trees throughout the area that were completely ripped out of the ground and turned upside down, with the roots facing up into the air. This was thought to be more proof that whatever this evil creature was, it was too powerful for any human or village to </a:t>
            </a:r>
            <a:r>
              <a:rPr lang="en-US" sz="1600" dirty="0" smtClean="0"/>
              <a:t>stop.</a:t>
            </a:r>
          </a:p>
          <a:p>
            <a:pPr marL="0" indent="0">
              <a:lnSpc>
                <a:spcPct val="170000"/>
              </a:lnSpc>
              <a:buNone/>
            </a:pPr>
            <a:r>
              <a:rPr lang="en-US" sz="1600" dirty="0"/>
              <a:t>During the 1940s, at the height of World War II, bodies in and around Portlock began turning up in nearby rivers, lagoons and trails near the town. These bodies were said to be completely mutilated and essentially torn to shreds. People also began disappearing out of nowhere and never returning home, for years on end</a:t>
            </a:r>
            <a:r>
              <a:rPr lang="en-US" sz="1600" dirty="0" smtClean="0"/>
              <a:t>. </a:t>
            </a:r>
            <a:r>
              <a:rPr lang="en-US" sz="1600" dirty="0"/>
              <a:t>By the 1950s, locals were sick and tired of living in fear so they completely fled the town and left it abandoned. Years later when hunters returned, it is said that they reported seeing 18-inch long human-like footprints</a:t>
            </a:r>
          </a:p>
        </p:txBody>
      </p:sp>
    </p:spTree>
    <p:extLst>
      <p:ext uri="{BB962C8B-B14F-4D97-AF65-F5344CB8AC3E}">
        <p14:creationId xmlns:p14="http://schemas.microsoft.com/office/powerpoint/2010/main" val="20667244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 Beliefs in Port Graham</a:t>
            </a:r>
            <a:endParaRPr lang="en-US" dirty="0"/>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74218" cy="5534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4851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 Beliefs English translation</a:t>
            </a:r>
            <a:endParaRPr lang="en-US" dirty="0"/>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828800" y="1288473"/>
            <a:ext cx="5562600" cy="5583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0770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 Comments</a:t>
            </a:r>
            <a:endParaRPr lang="en-US" dirty="0"/>
          </a:p>
        </p:txBody>
      </p:sp>
      <p:sp>
        <p:nvSpPr>
          <p:cNvPr id="3" name="Content Placeholder 2"/>
          <p:cNvSpPr>
            <a:spLocks noGrp="1"/>
          </p:cNvSpPr>
          <p:nvPr>
            <p:ph sz="quarter" idx="1"/>
          </p:nvPr>
        </p:nvSpPr>
        <p:spPr/>
        <p:txBody>
          <a:bodyPr/>
          <a:lstStyle/>
          <a:p>
            <a:r>
              <a:rPr lang="en-US" dirty="0" smtClean="0"/>
              <a:t>Please share your knowledge to help build the </a:t>
            </a:r>
            <a:r>
              <a:rPr lang="en-US" smtClean="0"/>
              <a:t>Heritage kit, </a:t>
            </a:r>
            <a:r>
              <a:rPr lang="en-US" dirty="0" smtClean="0"/>
              <a:t>Thank you.</a:t>
            </a:r>
            <a:endParaRPr lang="en-US" dirty="0"/>
          </a:p>
        </p:txBody>
      </p:sp>
    </p:spTree>
    <p:extLst>
      <p:ext uri="{BB962C8B-B14F-4D97-AF65-F5344CB8AC3E}">
        <p14:creationId xmlns:p14="http://schemas.microsoft.com/office/powerpoint/2010/main" val="880909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Interview Questions</a:t>
            </a:r>
            <a:endParaRPr lang="en-US" dirty="0"/>
          </a:p>
        </p:txBody>
      </p:sp>
      <p:sp>
        <p:nvSpPr>
          <p:cNvPr id="5" name="Content Placeholder 4"/>
          <p:cNvSpPr>
            <a:spLocks noGrp="1"/>
          </p:cNvSpPr>
          <p:nvPr>
            <p:ph sz="quarter" idx="1"/>
          </p:nvPr>
        </p:nvSpPr>
        <p:spPr/>
        <p:txBody>
          <a:bodyPr>
            <a:normAutofit fontScale="77500" lnSpcReduction="20000"/>
          </a:bodyPr>
          <a:lstStyle/>
          <a:p>
            <a:pPr marL="0" indent="0">
              <a:buNone/>
            </a:pPr>
            <a:r>
              <a:rPr lang="en-US" dirty="0"/>
              <a:t>Hello and welcome.    I am ____________________, a Local Education Coordinator with the Chugachmiut Heritage Program. Today is ___</a:t>
            </a:r>
            <a:r>
              <a:rPr lang="en-US" u="sng" dirty="0"/>
              <a:t>	, 2018</a:t>
            </a:r>
            <a:r>
              <a:rPr lang="en-US" dirty="0"/>
              <a:t>. and we’ve invited __________________ to contribute to the cache of Elder interviews we’re collecting for the Heritage Kit “Traditional Place Names.”  </a:t>
            </a:r>
          </a:p>
          <a:p>
            <a:pPr marL="0" indent="0">
              <a:buNone/>
            </a:pPr>
            <a:r>
              <a:rPr lang="en-US" dirty="0"/>
              <a:t>Could you please introduce yourself.</a:t>
            </a:r>
          </a:p>
          <a:p>
            <a:pPr marL="0" indent="0">
              <a:buNone/>
            </a:pPr>
            <a:r>
              <a:rPr lang="en-US" dirty="0"/>
              <a:t>	</a:t>
            </a:r>
            <a:r>
              <a:rPr lang="en-US" i="1" dirty="0"/>
              <a:t>I’m _________________________ and I was born in 19__ In _____________________.  My father was _______________________ and my mother was _________________________.  </a:t>
            </a:r>
            <a:endParaRPr lang="en-US" dirty="0"/>
          </a:p>
          <a:p>
            <a:pPr marL="0" indent="0">
              <a:buNone/>
            </a:pPr>
            <a:r>
              <a:rPr lang="en-US" dirty="0"/>
              <a:t> </a:t>
            </a:r>
          </a:p>
          <a:p>
            <a:pPr marL="0" indent="0">
              <a:buNone/>
            </a:pPr>
            <a:r>
              <a:rPr lang="en-US" dirty="0"/>
              <a:t>Traditional place names reflect the history and importance of particular locations. Place names serve as a representation of the history of an area, a focus of culture and knowledge which was/is important for the maintenance of the physical and spiritual identity of a people.  When a name is forgotten, more than a name is lost.</a:t>
            </a:r>
          </a:p>
          <a:p>
            <a:endParaRPr lang="en-US" dirty="0"/>
          </a:p>
        </p:txBody>
      </p:sp>
    </p:spTree>
    <p:extLst>
      <p:ext uri="{BB962C8B-B14F-4D97-AF65-F5344CB8AC3E}">
        <p14:creationId xmlns:p14="http://schemas.microsoft.com/office/powerpoint/2010/main" val="34989160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758952"/>
          </a:xfrm>
        </p:spPr>
        <p:txBody>
          <a:bodyPr/>
          <a:lstStyle/>
          <a:p>
            <a:r>
              <a:rPr lang="en-US" dirty="0" smtClean="0"/>
              <a:t>More questions…</a:t>
            </a:r>
            <a:endParaRPr lang="en-US" dirty="0"/>
          </a:p>
        </p:txBody>
      </p:sp>
      <p:sp>
        <p:nvSpPr>
          <p:cNvPr id="3" name="Content Placeholder 2"/>
          <p:cNvSpPr>
            <a:spLocks noGrp="1"/>
          </p:cNvSpPr>
          <p:nvPr>
            <p:ph sz="quarter" idx="1"/>
          </p:nvPr>
        </p:nvSpPr>
        <p:spPr>
          <a:xfrm>
            <a:off x="301752" y="1524000"/>
            <a:ext cx="8503920" cy="4575048"/>
          </a:xfrm>
        </p:spPr>
        <p:txBody>
          <a:bodyPr>
            <a:normAutofit fontScale="77500" lnSpcReduction="20000"/>
          </a:bodyPr>
          <a:lstStyle/>
          <a:p>
            <a:pPr marL="514350" lvl="0" indent="-514350">
              <a:buFont typeface="+mj-lt"/>
              <a:buAutoNum type="arabicPeriod"/>
            </a:pPr>
            <a:r>
              <a:rPr lang="en-US" dirty="0"/>
              <a:t>Do you know of any traditional stories, songs, about place names? </a:t>
            </a:r>
          </a:p>
          <a:p>
            <a:pPr marL="514350" lvl="0" indent="-514350">
              <a:buFont typeface="+mj-lt"/>
              <a:buAutoNum type="arabicPeriod"/>
            </a:pPr>
            <a:r>
              <a:rPr lang="en-US" dirty="0"/>
              <a:t>What was the primary method to pass on the knowledge from one generation to the next generation, in societies that did not rely on written language? </a:t>
            </a:r>
          </a:p>
          <a:p>
            <a:pPr marL="514350" lvl="0" indent="-514350">
              <a:buFont typeface="+mj-lt"/>
              <a:buAutoNum type="arabicPeriod"/>
            </a:pPr>
            <a:r>
              <a:rPr lang="en-US" dirty="0"/>
              <a:t>Can you give any information of an area with traditional place names known within the area in which you live? </a:t>
            </a:r>
          </a:p>
          <a:p>
            <a:pPr marL="514350" lvl="0" indent="-514350">
              <a:buFont typeface="+mj-lt"/>
              <a:buAutoNum type="arabicPeriod"/>
            </a:pPr>
            <a:r>
              <a:rPr lang="en-US" dirty="0"/>
              <a:t>Can you share information on any traditional place names areas used in the past that might not otherwise be known?</a:t>
            </a:r>
          </a:p>
          <a:p>
            <a:pPr marL="514350" lvl="0" indent="-514350">
              <a:buFont typeface="+mj-lt"/>
              <a:buAutoNum type="arabicPeriod"/>
            </a:pPr>
            <a:r>
              <a:rPr lang="en-US" dirty="0"/>
              <a:t>What historic events happened that made this village a memorable place?</a:t>
            </a:r>
          </a:p>
          <a:p>
            <a:pPr marL="514350" lvl="0" indent="-514350">
              <a:buFont typeface="+mj-lt"/>
              <a:buAutoNum type="arabicPeriod"/>
            </a:pPr>
            <a:r>
              <a:rPr lang="en-US" dirty="0"/>
              <a:t>Place names often convey diverse information on a variety of traditional features of a people; do you know of the traditional lifestyle of those people that inhabited these villages before these villages became abandoned?</a:t>
            </a:r>
          </a:p>
          <a:p>
            <a:endParaRPr lang="en-US" dirty="0"/>
          </a:p>
        </p:txBody>
      </p:sp>
    </p:spTree>
    <p:extLst>
      <p:ext uri="{BB962C8B-B14F-4D97-AF65-F5344CB8AC3E}">
        <p14:creationId xmlns:p14="http://schemas.microsoft.com/office/powerpoint/2010/main" val="21945102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more…</a:t>
            </a:r>
            <a:endParaRPr lang="en-US" dirty="0"/>
          </a:p>
        </p:txBody>
      </p:sp>
      <p:sp>
        <p:nvSpPr>
          <p:cNvPr id="3" name="Content Placeholder 2"/>
          <p:cNvSpPr>
            <a:spLocks noGrp="1"/>
          </p:cNvSpPr>
          <p:nvPr>
            <p:ph sz="quarter" idx="1"/>
          </p:nvPr>
        </p:nvSpPr>
        <p:spPr>
          <a:xfrm>
            <a:off x="301752" y="1676400"/>
            <a:ext cx="8503920" cy="4422648"/>
          </a:xfrm>
        </p:spPr>
        <p:txBody>
          <a:bodyPr>
            <a:normAutofit fontScale="92500" lnSpcReduction="20000"/>
          </a:bodyPr>
          <a:lstStyle/>
          <a:p>
            <a:pPr marL="0" lvl="0" indent="0">
              <a:buNone/>
            </a:pPr>
            <a:r>
              <a:rPr lang="en-US" dirty="0" smtClean="0"/>
              <a:t>7.  How </a:t>
            </a:r>
            <a:r>
              <a:rPr lang="en-US" dirty="0"/>
              <a:t>does the past lifestyle compare to how the lifestyle we live now?</a:t>
            </a:r>
          </a:p>
          <a:p>
            <a:pPr marL="0" lvl="0" indent="0">
              <a:buNone/>
            </a:pPr>
            <a:r>
              <a:rPr lang="en-US" dirty="0" smtClean="0"/>
              <a:t>8.  Please </a:t>
            </a:r>
            <a:r>
              <a:rPr lang="en-US" dirty="0"/>
              <a:t>share some information especially important about an area where historical records are sparse or populations were decimated by disease and/or displaced through forced relocation? (examples)</a:t>
            </a:r>
          </a:p>
          <a:p>
            <a:pPr marL="0" lvl="0" indent="0">
              <a:buNone/>
            </a:pPr>
            <a:r>
              <a:rPr lang="en-US" dirty="0" smtClean="0"/>
              <a:t>9.  What </a:t>
            </a:r>
            <a:r>
              <a:rPr lang="en-US" dirty="0"/>
              <a:t>information do you know of that can explain the occupation of the land and the delineation of people in that area and their territory?</a:t>
            </a:r>
          </a:p>
          <a:p>
            <a:pPr marL="0" lvl="0" indent="0">
              <a:buNone/>
            </a:pPr>
            <a:r>
              <a:rPr lang="en-US" dirty="0" smtClean="0"/>
              <a:t>10. What </a:t>
            </a:r>
            <a:r>
              <a:rPr lang="en-US" dirty="0"/>
              <a:t>were the names used to describe places that give clues to the identity of previous inhabitants; population centers, trail systems, transportation routes? </a:t>
            </a:r>
          </a:p>
          <a:p>
            <a:endParaRPr lang="en-US" dirty="0"/>
          </a:p>
        </p:txBody>
      </p:sp>
    </p:spTree>
    <p:extLst>
      <p:ext uri="{BB962C8B-B14F-4D97-AF65-F5344CB8AC3E}">
        <p14:creationId xmlns:p14="http://schemas.microsoft.com/office/powerpoint/2010/main" val="4276004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62000"/>
          </a:xfrm>
        </p:spPr>
        <p:txBody>
          <a:bodyPr/>
          <a:lstStyle/>
          <a:p>
            <a:r>
              <a:rPr lang="en-US" dirty="0" smtClean="0"/>
              <a:t> Almost done…</a:t>
            </a:r>
            <a:endParaRPr lang="en-US" dirty="0"/>
          </a:p>
        </p:txBody>
      </p:sp>
      <p:sp>
        <p:nvSpPr>
          <p:cNvPr id="3" name="Content Placeholder 2"/>
          <p:cNvSpPr>
            <a:spLocks noGrp="1"/>
          </p:cNvSpPr>
          <p:nvPr>
            <p:ph sz="quarter" idx="1"/>
          </p:nvPr>
        </p:nvSpPr>
        <p:spPr>
          <a:xfrm>
            <a:off x="381000" y="1524000"/>
            <a:ext cx="8503920" cy="4572000"/>
          </a:xfrm>
        </p:spPr>
        <p:txBody>
          <a:bodyPr>
            <a:normAutofit fontScale="85000" lnSpcReduction="10000"/>
          </a:bodyPr>
          <a:lstStyle/>
          <a:p>
            <a:pPr marL="0" lvl="0" indent="0">
              <a:buNone/>
            </a:pPr>
            <a:r>
              <a:rPr lang="en-US" dirty="0" smtClean="0"/>
              <a:t>11.  What </a:t>
            </a:r>
            <a:r>
              <a:rPr lang="en-US" dirty="0"/>
              <a:t>are the meanings behind these names? Did they provide a glimpse of the ancient relationships with the land and the personal life experiences that perhaps have set one location off from another?</a:t>
            </a:r>
          </a:p>
          <a:p>
            <a:pPr marL="0" lvl="0" indent="0">
              <a:buNone/>
            </a:pPr>
            <a:r>
              <a:rPr lang="en-US" dirty="0" smtClean="0"/>
              <a:t>12.  Are </a:t>
            </a:r>
            <a:r>
              <a:rPr lang="en-US" dirty="0"/>
              <a:t>there any fragments of history that can be reconstructed by studying traditional place names? please explain</a:t>
            </a:r>
          </a:p>
          <a:p>
            <a:pPr marL="0" lvl="0" indent="0">
              <a:buNone/>
            </a:pPr>
            <a:r>
              <a:rPr lang="en-US" dirty="0" smtClean="0"/>
              <a:t>13.  Did </a:t>
            </a:r>
            <a:r>
              <a:rPr lang="en-US" dirty="0"/>
              <a:t>the people from these traditional places have or share a territory with members of other tribal groups? </a:t>
            </a:r>
            <a:r>
              <a:rPr lang="en-US" dirty="0" smtClean="0"/>
              <a:t>If </a:t>
            </a:r>
            <a:r>
              <a:rPr lang="en-US" dirty="0"/>
              <a:t>so, how?</a:t>
            </a:r>
          </a:p>
          <a:p>
            <a:pPr marL="0" lvl="0" indent="0">
              <a:buNone/>
            </a:pPr>
            <a:r>
              <a:rPr lang="en-US" dirty="0" smtClean="0"/>
              <a:t>14.  Traditional </a:t>
            </a:r>
            <a:r>
              <a:rPr lang="en-US" dirty="0"/>
              <a:t>place names refer to abandoned villages, land marks, trails between villages.  When you hear “traditional place names” what is the first thought that comes to your mind?</a:t>
            </a:r>
          </a:p>
          <a:p>
            <a:endParaRPr lang="en-US" dirty="0"/>
          </a:p>
        </p:txBody>
      </p:sp>
    </p:spTree>
    <p:extLst>
      <p:ext uri="{BB962C8B-B14F-4D97-AF65-F5344CB8AC3E}">
        <p14:creationId xmlns:p14="http://schemas.microsoft.com/office/powerpoint/2010/main" val="32337200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Hang in there…</a:t>
            </a:r>
            <a:endParaRPr lang="en-US" dirty="0"/>
          </a:p>
        </p:txBody>
      </p:sp>
      <p:sp>
        <p:nvSpPr>
          <p:cNvPr id="3" name="Content Placeholder 2"/>
          <p:cNvSpPr>
            <a:spLocks noGrp="1"/>
          </p:cNvSpPr>
          <p:nvPr>
            <p:ph sz="quarter" idx="1"/>
          </p:nvPr>
        </p:nvSpPr>
        <p:spPr/>
        <p:txBody>
          <a:bodyPr/>
          <a:lstStyle/>
          <a:p>
            <a:pPr marL="0" lvl="0" indent="0">
              <a:buNone/>
            </a:pPr>
            <a:r>
              <a:rPr lang="en-US" dirty="0" smtClean="0"/>
              <a:t>15.  Can </a:t>
            </a:r>
            <a:r>
              <a:rPr lang="en-US" dirty="0"/>
              <a:t>you name some of the abandoned traditional villages around your community? </a:t>
            </a:r>
          </a:p>
          <a:p>
            <a:pPr marL="0" lvl="0" indent="0">
              <a:buNone/>
            </a:pPr>
            <a:r>
              <a:rPr lang="en-US" dirty="0" smtClean="0"/>
              <a:t>16.  Do </a:t>
            </a:r>
            <a:r>
              <a:rPr lang="en-US" dirty="0"/>
              <a:t>you know the Sugt’stun/Eyak names of these places?</a:t>
            </a:r>
          </a:p>
          <a:p>
            <a:pPr marL="0" lvl="0" indent="0">
              <a:buNone/>
            </a:pPr>
            <a:r>
              <a:rPr lang="en-US" dirty="0" smtClean="0"/>
              <a:t>17.  Do </a:t>
            </a:r>
            <a:r>
              <a:rPr lang="en-US" dirty="0"/>
              <a:t>you know any stories from these abandoned places? such as why were they abandoned?  and where did the people move to from these villages? </a:t>
            </a:r>
          </a:p>
          <a:p>
            <a:pPr marL="0" lvl="0" indent="0">
              <a:buNone/>
            </a:pPr>
            <a:r>
              <a:rPr lang="en-US" dirty="0" smtClean="0"/>
              <a:t>18.  Have </a:t>
            </a:r>
            <a:r>
              <a:rPr lang="en-US" dirty="0"/>
              <a:t>you ever visited any of the abandoned villages? What did you see and what did you experience?</a:t>
            </a:r>
          </a:p>
          <a:p>
            <a:endParaRPr lang="en-US" dirty="0"/>
          </a:p>
        </p:txBody>
      </p:sp>
    </p:spTree>
    <p:extLst>
      <p:ext uri="{BB962C8B-B14F-4D97-AF65-F5344CB8AC3E}">
        <p14:creationId xmlns:p14="http://schemas.microsoft.com/office/powerpoint/2010/main" val="30238370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286000"/>
            <a:ext cx="7680960" cy="1676400"/>
          </a:xfrm>
        </p:spPr>
        <p:txBody>
          <a:bodyPr>
            <a:normAutofit fontScale="90000"/>
          </a:bodyPr>
          <a:lstStyle/>
          <a:p>
            <a:pPr algn="ctr"/>
            <a:r>
              <a:rPr lang="en-US" sz="2400" i="1" dirty="0">
                <a:latin typeface="Times New Roman" panose="02020603050405020304" pitchFamily="18" charset="0"/>
                <a:cs typeface="Times New Roman" panose="02020603050405020304" pitchFamily="18" charset="0"/>
              </a:rPr>
              <a:t>“</a:t>
            </a:r>
            <a:r>
              <a:rPr lang="en-US" sz="2400" i="1" dirty="0">
                <a:solidFill>
                  <a:schemeClr val="tx1"/>
                </a:solidFill>
                <a:latin typeface="Times New Roman" panose="02020603050405020304" pitchFamily="18" charset="0"/>
                <a:cs typeface="Times New Roman" panose="02020603050405020304" pitchFamily="18" charset="0"/>
              </a:rPr>
              <a:t>During Pre-contact time, there were seasonal villages in Prince William Sound. Over the </a:t>
            </a:r>
            <a:r>
              <a:rPr lang="en-US" sz="2400" i="1" dirty="0" smtClean="0">
                <a:solidFill>
                  <a:schemeClr val="tx1"/>
                </a:solidFill>
                <a:latin typeface="Times New Roman" panose="02020603050405020304" pitchFamily="18" charset="0"/>
                <a:cs typeface="Times New Roman" panose="02020603050405020304" pitchFamily="18" charset="0"/>
              </a:rPr>
              <a:t>centuries</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smtClean="0">
                <a:solidFill>
                  <a:schemeClr val="tx1"/>
                </a:solidFill>
                <a:latin typeface="Times New Roman" panose="02020603050405020304" pitchFamily="18" charset="0"/>
                <a:cs typeface="Times New Roman" panose="02020603050405020304" pitchFamily="18" charset="0"/>
              </a:rPr>
              <a:t>our </a:t>
            </a:r>
            <a:r>
              <a:rPr lang="en-US" sz="2400" i="1" dirty="0">
                <a:solidFill>
                  <a:schemeClr val="tx1"/>
                </a:solidFill>
                <a:latin typeface="Times New Roman" panose="02020603050405020304" pitchFamily="18" charset="0"/>
                <a:cs typeface="Times New Roman" panose="02020603050405020304" pitchFamily="18" charset="0"/>
              </a:rPr>
              <a:t>a</a:t>
            </a:r>
            <a:r>
              <a:rPr lang="en-US" sz="2400" i="1" dirty="0" smtClean="0">
                <a:solidFill>
                  <a:schemeClr val="tx1"/>
                </a:solidFill>
                <a:latin typeface="Times New Roman" panose="02020603050405020304" pitchFamily="18" charset="0"/>
                <a:cs typeface="Times New Roman" panose="02020603050405020304" pitchFamily="18" charset="0"/>
              </a:rPr>
              <a:t>ncestors </a:t>
            </a:r>
            <a:r>
              <a:rPr lang="en-US" sz="2400" i="1" dirty="0">
                <a:solidFill>
                  <a:schemeClr val="tx1"/>
                </a:solidFill>
                <a:latin typeface="Times New Roman" panose="02020603050405020304" pitchFamily="18" charset="0"/>
                <a:cs typeface="Times New Roman" panose="02020603050405020304" pitchFamily="18" charset="0"/>
              </a:rPr>
              <a:t>established various settlements. Traditional place names connect the Sugpiaq and Eyak people to our long history in the Chugach Region.”</a:t>
            </a:r>
            <a:r>
              <a:rPr lang="en-US" dirty="0"/>
              <a:t/>
            </a:r>
            <a:br>
              <a:rPr lang="en-US" dirty="0"/>
            </a:br>
            <a:r>
              <a:rPr lang="en-US" dirty="0"/>
              <a:t> </a:t>
            </a:r>
            <a:br>
              <a:rPr lang="en-US" dirty="0"/>
            </a:br>
            <a:endParaRPr lang="en-US" dirty="0"/>
          </a:p>
        </p:txBody>
      </p:sp>
      <p:sp>
        <p:nvSpPr>
          <p:cNvPr id="2" name="Content Placeholder 1"/>
          <p:cNvSpPr>
            <a:spLocks noGrp="1"/>
          </p:cNvSpPr>
          <p:nvPr>
            <p:ph sz="quarter" idx="1"/>
          </p:nvPr>
        </p:nvSpPr>
        <p:spPr>
          <a:xfrm>
            <a:off x="352426" y="3124200"/>
            <a:ext cx="7680960" cy="3063240"/>
          </a:xfrm>
        </p:spPr>
        <p:txBody>
          <a:bodyPr>
            <a:normAutofit/>
          </a:bodyPr>
          <a:lstStyle/>
          <a:p>
            <a:pPr algn="ctr"/>
            <a:r>
              <a:rPr lang="en-US" sz="2000" u="sng" dirty="0">
                <a:latin typeface="Times New Roman" panose="02020603050405020304" pitchFamily="18" charset="0"/>
                <a:cs typeface="Times New Roman" panose="02020603050405020304" pitchFamily="18" charset="0"/>
              </a:rPr>
              <a:t>Essential Questions</a:t>
            </a:r>
            <a:r>
              <a:rPr lang="en-US" sz="2000" dirty="0">
                <a:latin typeface="Times New Roman" panose="02020603050405020304" pitchFamily="18" charset="0"/>
                <a:cs typeface="Times New Roman" panose="02020603050405020304" pitchFamily="18" charset="0"/>
              </a:rPr>
              <a:t>:</a:t>
            </a:r>
          </a:p>
          <a:p>
            <a:pPr marL="285750" lvl="0" indent="-285750" algn="ct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Where are the Traditional </a:t>
            </a:r>
            <a:r>
              <a:rPr lang="en-US" sz="2000" dirty="0" smtClean="0">
                <a:latin typeface="Times New Roman" panose="02020603050405020304" pitchFamily="18" charset="0"/>
                <a:cs typeface="Times New Roman" panose="02020603050405020304" pitchFamily="18" charset="0"/>
              </a:rPr>
              <a:t>Place </a:t>
            </a:r>
            <a:r>
              <a:rPr lang="en-US" sz="2000" dirty="0">
                <a:latin typeface="Times New Roman" panose="02020603050405020304" pitchFamily="18" charset="0"/>
                <a:cs typeface="Times New Roman" panose="02020603050405020304" pitchFamily="18" charset="0"/>
              </a:rPr>
              <a:t>N</a:t>
            </a:r>
            <a:r>
              <a:rPr lang="en-US" sz="2000" dirty="0" smtClean="0">
                <a:latin typeface="Times New Roman" panose="02020603050405020304" pitchFamily="18" charset="0"/>
                <a:cs typeface="Times New Roman" panose="02020603050405020304" pitchFamily="18" charset="0"/>
              </a:rPr>
              <a:t>ames </a:t>
            </a:r>
            <a:r>
              <a:rPr lang="en-US" sz="2000" dirty="0">
                <a:latin typeface="Times New Roman" panose="02020603050405020304" pitchFamily="18" charset="0"/>
                <a:cs typeface="Times New Roman" panose="02020603050405020304" pitchFamily="18" charset="0"/>
              </a:rPr>
              <a:t>located?</a:t>
            </a:r>
          </a:p>
          <a:p>
            <a:pPr marL="285750" lvl="0" indent="-285750" algn="ct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What are the stories about the abandoned villages/communities?</a:t>
            </a:r>
          </a:p>
          <a:p>
            <a:pPr marL="285750" lvl="0" indent="-285750" algn="ct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What are the connections between traditional place names and there use?</a:t>
            </a:r>
          </a:p>
          <a:p>
            <a:pPr marL="285750" lvl="0" indent="-285750" algn="ct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How </a:t>
            </a:r>
            <a:r>
              <a:rPr lang="en-US" sz="2000" dirty="0" smtClean="0">
                <a:latin typeface="Times New Roman" panose="02020603050405020304" pitchFamily="18" charset="0"/>
                <a:cs typeface="Times New Roman" panose="02020603050405020304" pitchFamily="18" charset="0"/>
              </a:rPr>
              <a:t>does</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pre-contact </a:t>
            </a:r>
            <a:r>
              <a:rPr lang="en-US" sz="2000" dirty="0">
                <a:latin typeface="Times New Roman" panose="02020603050405020304" pitchFamily="18" charset="0"/>
                <a:cs typeface="Times New Roman" panose="02020603050405020304" pitchFamily="18" charset="0"/>
              </a:rPr>
              <a:t>and present day differ? </a:t>
            </a:r>
          </a:p>
          <a:p>
            <a:pPr marL="285750" indent="-285750" algn="ct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Other question: What </a:t>
            </a:r>
            <a:r>
              <a:rPr lang="en-US" sz="2000" dirty="0" smtClean="0">
                <a:latin typeface="Times New Roman" panose="02020603050405020304" pitchFamily="18" charset="0"/>
                <a:cs typeface="Times New Roman" panose="02020603050405020304" pitchFamily="18" charset="0"/>
              </a:rPr>
              <a:t>purpose</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event or </a:t>
            </a:r>
            <a:r>
              <a:rPr lang="en-US" sz="2000" dirty="0">
                <a:latin typeface="Times New Roman" panose="02020603050405020304" pitchFamily="18" charset="0"/>
                <a:cs typeface="Times New Roman" panose="02020603050405020304" pitchFamily="18" charset="0"/>
              </a:rPr>
              <a:t>place that made it memorable</a:t>
            </a:r>
            <a:r>
              <a:rPr lang="en-US" sz="2000" dirty="0"/>
              <a:t>?</a:t>
            </a:r>
          </a:p>
          <a:p>
            <a:endParaRPr lang="en-US" dirty="0"/>
          </a:p>
        </p:txBody>
      </p:sp>
      <p:sp>
        <p:nvSpPr>
          <p:cNvPr id="4" name="TextBox 3"/>
          <p:cNvSpPr txBox="1"/>
          <p:nvPr/>
        </p:nvSpPr>
        <p:spPr>
          <a:xfrm>
            <a:off x="1143000" y="392392"/>
            <a:ext cx="7086600" cy="461665"/>
          </a:xfrm>
          <a:prstGeom prst="rect">
            <a:avLst/>
          </a:prstGeom>
          <a:noFill/>
        </p:spPr>
        <p:txBody>
          <a:bodyPr wrap="square" rtlCol="0">
            <a:spAutoFit/>
          </a:bodyPr>
          <a:lstStyle/>
          <a:p>
            <a:r>
              <a:rPr lang="en-US" sz="2400" dirty="0" smtClean="0"/>
              <a:t>Enduring Understanding and Essential Questions</a:t>
            </a:r>
            <a:endParaRPr lang="en-US" dirty="0"/>
          </a:p>
        </p:txBody>
      </p:sp>
    </p:spTree>
    <p:extLst>
      <p:ext uri="{BB962C8B-B14F-4D97-AF65-F5344CB8AC3E}">
        <p14:creationId xmlns:p14="http://schemas.microsoft.com/office/powerpoint/2010/main" val="40276448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Yahoo… the last ones.</a:t>
            </a:r>
            <a:endParaRPr lang="en-US" dirty="0"/>
          </a:p>
        </p:txBody>
      </p:sp>
      <p:sp>
        <p:nvSpPr>
          <p:cNvPr id="3" name="Content Placeholder 2"/>
          <p:cNvSpPr>
            <a:spLocks noGrp="1"/>
          </p:cNvSpPr>
          <p:nvPr>
            <p:ph sz="quarter" idx="1"/>
          </p:nvPr>
        </p:nvSpPr>
        <p:spPr/>
        <p:txBody>
          <a:bodyPr/>
          <a:lstStyle/>
          <a:p>
            <a:pPr marL="0" lvl="0" indent="0">
              <a:buNone/>
            </a:pPr>
            <a:r>
              <a:rPr lang="en-US" dirty="0" smtClean="0"/>
              <a:t>19.  What </a:t>
            </a:r>
            <a:r>
              <a:rPr lang="en-US" dirty="0"/>
              <a:t>historic event happened that made the village a memorable place?</a:t>
            </a:r>
          </a:p>
          <a:p>
            <a:pPr marL="0" lvl="0" indent="0">
              <a:buNone/>
            </a:pPr>
            <a:r>
              <a:rPr lang="en-US" dirty="0" smtClean="0"/>
              <a:t>20.  Can </a:t>
            </a:r>
            <a:r>
              <a:rPr lang="en-US" dirty="0"/>
              <a:t>you share some information on the history of the community that you live in? What year was it established? Who were the main people who helped build the community? What is the population? What are some places that are an important part of the community? </a:t>
            </a:r>
          </a:p>
          <a:p>
            <a:endParaRPr lang="en-US" dirty="0"/>
          </a:p>
        </p:txBody>
      </p:sp>
    </p:spTree>
    <p:extLst>
      <p:ext uri="{BB962C8B-B14F-4D97-AF65-F5344CB8AC3E}">
        <p14:creationId xmlns:p14="http://schemas.microsoft.com/office/powerpoint/2010/main" val="23539672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29629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sz="quarter"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 y="14514"/>
            <a:ext cx="9144000" cy="6858000"/>
          </a:xfrm>
          <a:prstGeom prst="rect">
            <a:avLst/>
          </a:prstGeom>
        </p:spPr>
      </p:pic>
    </p:spTree>
    <p:extLst>
      <p:ext uri="{BB962C8B-B14F-4D97-AF65-F5344CB8AC3E}">
        <p14:creationId xmlns:p14="http://schemas.microsoft.com/office/powerpoint/2010/main" val="16542680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Traditional Place Names in Port Graham</a:t>
            </a:r>
            <a:endParaRPr lang="en-US" dirty="0"/>
          </a:p>
        </p:txBody>
      </p:sp>
      <p:pic>
        <p:nvPicPr>
          <p:cNvPr id="1026"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295400"/>
            <a:ext cx="44196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295400"/>
            <a:ext cx="44196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92753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Online Maps</a:t>
            </a:r>
            <a:endParaRPr lang="en-US" dirty="0"/>
          </a:p>
        </p:txBody>
      </p:sp>
      <p:sp>
        <p:nvSpPr>
          <p:cNvPr id="2" name="Content Placeholder 1"/>
          <p:cNvSpPr>
            <a:spLocks noGrp="1"/>
          </p:cNvSpPr>
          <p:nvPr>
            <p:ph sz="quarter" idx="1"/>
          </p:nvPr>
        </p:nvSpPr>
        <p:spPr/>
        <p:txBody>
          <a:bodyPr/>
          <a:lstStyle/>
          <a:p>
            <a:pPr marL="285750" indent="-285750">
              <a:buFont typeface="Arial" panose="020B0604020202020204" pitchFamily="34" charset="0"/>
              <a:buChar char="•"/>
            </a:pPr>
            <a:r>
              <a:rPr lang="en-US" dirty="0">
                <a:hlinkClick r:id="rId2"/>
              </a:rPr>
              <a:t>https://apps.simtable.com/Clipboard/?</a:t>
            </a:r>
            <a:r>
              <a:rPr lang="en-US" dirty="0" smtClean="0">
                <a:hlinkClick r:id="rId2"/>
              </a:rPr>
              <a:t>id=CHTim_ChugachRegion_3133#MapWindow</a:t>
            </a:r>
            <a:r>
              <a:rPr lang="en-US" dirty="0" smtClean="0"/>
              <a:t> – Chugach Region</a:t>
            </a:r>
            <a:endParaRPr lang="en-US" dirty="0"/>
          </a:p>
          <a:p>
            <a:pPr marL="285750" indent="-285750">
              <a:buFont typeface="Arial" panose="020B0604020202020204" pitchFamily="34" charset="0"/>
              <a:buChar char="•"/>
            </a:pPr>
            <a:r>
              <a:rPr lang="en-US" u="sng" dirty="0">
                <a:hlinkClick r:id="rId3"/>
              </a:rPr>
              <a:t>https://</a:t>
            </a:r>
            <a:r>
              <a:rPr lang="en-US" u="sng" dirty="0" smtClean="0">
                <a:hlinkClick r:id="rId3"/>
              </a:rPr>
              <a:t>eloka-arctic.org/communities/yupik/atlas/index.html</a:t>
            </a:r>
            <a:r>
              <a:rPr lang="en-US" u="sng" dirty="0" smtClean="0"/>
              <a:t> </a:t>
            </a:r>
            <a:r>
              <a:rPr lang="en-US" dirty="0" smtClean="0"/>
              <a:t>- Yupik Place Names</a:t>
            </a: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u="sng" dirty="0">
                <a:hlinkClick r:id="rId4"/>
              </a:rPr>
              <a:t>http://</a:t>
            </a:r>
            <a:r>
              <a:rPr lang="en-US" u="sng" dirty="0" smtClean="0">
                <a:hlinkClick r:id="rId4"/>
              </a:rPr>
              <a:t>web.kpc.alaska.edu/denaina/pages/vocabulary_pages/houses_shelters_caches.html</a:t>
            </a:r>
            <a:r>
              <a:rPr lang="en-US" u="sng" dirty="0" smtClean="0"/>
              <a:t> </a:t>
            </a:r>
            <a:r>
              <a:rPr lang="en-US" dirty="0" smtClean="0"/>
              <a:t>- </a:t>
            </a:r>
            <a:r>
              <a:rPr lang="en-US" dirty="0" err="1" smtClean="0"/>
              <a:t>Dena’ina</a:t>
            </a:r>
            <a:r>
              <a:rPr lang="en-US" dirty="0" smtClean="0"/>
              <a:t> and Athabascan Place Names</a:t>
            </a:r>
            <a:endParaRPr lang="en-US" dirty="0"/>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2881358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304800"/>
            <a:ext cx="8534400" cy="758952"/>
          </a:xfrm>
        </p:spPr>
        <p:txBody>
          <a:bodyPr>
            <a:normAutofit fontScale="90000"/>
          </a:bodyPr>
          <a:lstStyle/>
          <a:p>
            <a:r>
              <a:rPr lang="en-US" dirty="0" smtClean="0"/>
              <a:t>Curriculum for Traditional Place Names</a:t>
            </a:r>
            <a:br>
              <a:rPr lang="en-US" dirty="0" smtClean="0"/>
            </a:br>
            <a:r>
              <a:rPr lang="en-US" sz="2700" i="1" dirty="0" smtClean="0"/>
              <a:t>Activity lessons</a:t>
            </a:r>
            <a:endParaRPr lang="en-US" sz="2700" i="1" dirty="0"/>
          </a:p>
        </p:txBody>
      </p:sp>
      <p:sp>
        <p:nvSpPr>
          <p:cNvPr id="2" name="Content Placeholder 1"/>
          <p:cNvSpPr>
            <a:spLocks noGrp="1"/>
          </p:cNvSpPr>
          <p:nvPr>
            <p:ph sz="quarter" idx="1"/>
          </p:nvPr>
        </p:nvSpPr>
        <p:spPr/>
        <p:txBody>
          <a:bodyPr/>
          <a:lstStyle/>
          <a:p>
            <a:r>
              <a:rPr lang="en-US" sz="2400" dirty="0" smtClean="0"/>
              <a:t>History of the Chugach Region</a:t>
            </a:r>
            <a:endParaRPr lang="en-US" sz="2400" dirty="0"/>
          </a:p>
          <a:p>
            <a:r>
              <a:rPr lang="en-US" sz="1800" i="1" dirty="0" smtClean="0"/>
              <a:t>Who are we ? Where did we come from ? How did we get to where we are now?</a:t>
            </a:r>
          </a:p>
          <a:p>
            <a:r>
              <a:rPr lang="en-US" sz="2400" dirty="0" smtClean="0"/>
              <a:t>Timelines of Events </a:t>
            </a:r>
          </a:p>
          <a:p>
            <a:r>
              <a:rPr lang="en-US" sz="2400" dirty="0" smtClean="0"/>
              <a:t>Abandoned Villages and Seasonal Settlements</a:t>
            </a:r>
          </a:p>
          <a:p>
            <a:r>
              <a:rPr lang="en-US" sz="1800" i="1" dirty="0"/>
              <a:t>W</a:t>
            </a:r>
            <a:r>
              <a:rPr lang="en-US" sz="1800" i="1" dirty="0" smtClean="0"/>
              <a:t>hat are the stories about abandoned villages?</a:t>
            </a:r>
          </a:p>
          <a:p>
            <a:r>
              <a:rPr lang="en-US" sz="2400" dirty="0" smtClean="0"/>
              <a:t>Migration</a:t>
            </a:r>
          </a:p>
          <a:p>
            <a:r>
              <a:rPr lang="en-US" sz="2400" dirty="0" smtClean="0"/>
              <a:t>Present day Villages and Communities</a:t>
            </a:r>
            <a:endParaRPr lang="en-US" sz="2400" dirty="0"/>
          </a:p>
          <a:p>
            <a:r>
              <a:rPr lang="en-US" sz="1800" dirty="0" smtClean="0"/>
              <a:t>The history of the community, first establishment and first people.</a:t>
            </a:r>
          </a:p>
          <a:p>
            <a:pPr marL="0" indent="0">
              <a:buNone/>
            </a:pPr>
            <a:endParaRPr lang="en-US" sz="1800" dirty="0"/>
          </a:p>
          <a:p>
            <a:endParaRPr lang="en-US" sz="1800" dirty="0" smtClean="0"/>
          </a:p>
        </p:txBody>
      </p:sp>
    </p:spTree>
    <p:extLst>
      <p:ext uri="{BB962C8B-B14F-4D97-AF65-F5344CB8AC3E}">
        <p14:creationId xmlns:p14="http://schemas.microsoft.com/office/powerpoint/2010/main" val="2897350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Suggested Topics for Curriculum</a:t>
            </a:r>
            <a:endParaRPr lang="en-US" dirty="0"/>
          </a:p>
        </p:txBody>
      </p:sp>
      <p:sp>
        <p:nvSpPr>
          <p:cNvPr id="3" name="Content Placeholder 2"/>
          <p:cNvSpPr>
            <a:spLocks noGrp="1"/>
          </p:cNvSpPr>
          <p:nvPr>
            <p:ph sz="quarter" idx="1"/>
          </p:nvPr>
        </p:nvSpPr>
        <p:spPr/>
        <p:txBody>
          <a:bodyPr/>
          <a:lstStyle/>
          <a:p>
            <a:r>
              <a:rPr lang="en-US" dirty="0" smtClean="0"/>
              <a:t>Stories of why villages and towns were abandoned</a:t>
            </a:r>
          </a:p>
          <a:p>
            <a:r>
              <a:rPr lang="en-US" dirty="0" smtClean="0"/>
              <a:t>Timeline of events in the lower cook inlet and prince William sound</a:t>
            </a:r>
          </a:p>
          <a:p>
            <a:r>
              <a:rPr lang="en-US" dirty="0" smtClean="0"/>
              <a:t>Origins of migration </a:t>
            </a:r>
          </a:p>
          <a:p>
            <a:r>
              <a:rPr lang="en-US" dirty="0" smtClean="0"/>
              <a:t>Seasonal settlements</a:t>
            </a:r>
          </a:p>
          <a:p>
            <a:r>
              <a:rPr lang="en-US" dirty="0" smtClean="0"/>
              <a:t>History of present day communities with recognized community members</a:t>
            </a:r>
          </a:p>
          <a:p>
            <a:r>
              <a:rPr lang="en-US" dirty="0" smtClean="0"/>
              <a:t>History and stories of first contact with communities</a:t>
            </a:r>
            <a:r>
              <a:rPr lang="en-US" dirty="0"/>
              <a:t> </a:t>
            </a:r>
            <a:r>
              <a:rPr lang="en-US" dirty="0" smtClean="0"/>
              <a:t>and the establishment of those communities.</a:t>
            </a:r>
          </a:p>
        </p:txBody>
      </p:sp>
    </p:spTree>
    <p:extLst>
      <p:ext uri="{BB962C8B-B14F-4D97-AF65-F5344CB8AC3E}">
        <p14:creationId xmlns:p14="http://schemas.microsoft.com/office/powerpoint/2010/main" val="9280596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 of events in the Chugach Region</a:t>
            </a:r>
            <a:endParaRPr lang="en-US" dirty="0"/>
          </a:p>
        </p:txBody>
      </p:sp>
      <p:sp>
        <p:nvSpPr>
          <p:cNvPr id="4" name="Content Placeholder 3"/>
          <p:cNvSpPr>
            <a:spLocks noGrp="1"/>
          </p:cNvSpPr>
          <p:nvPr>
            <p:ph sz="half" idx="1"/>
          </p:nvPr>
        </p:nvSpPr>
        <p:spPr/>
        <p:txBody>
          <a:bodyPr>
            <a:normAutofit fontScale="92500" lnSpcReduction="10000"/>
          </a:bodyPr>
          <a:lstStyle/>
          <a:p>
            <a:r>
              <a:rPr lang="en-US" dirty="0" smtClean="0"/>
              <a:t>Lower Cook Inlet</a:t>
            </a:r>
          </a:p>
          <a:p>
            <a:r>
              <a:rPr lang="en-US" sz="1800" dirty="0" smtClean="0"/>
              <a:t>1785, Russian ort established at Alexandrovsk (Nanwalek)</a:t>
            </a:r>
          </a:p>
          <a:p>
            <a:r>
              <a:rPr lang="en-US" sz="1800" dirty="0" smtClean="0"/>
              <a:t>1786, Portlock and Dixon visit and map Lower Cook Inlet</a:t>
            </a:r>
          </a:p>
          <a:p>
            <a:r>
              <a:rPr lang="en-US" sz="1800" dirty="0" smtClean="0"/>
              <a:t>1855, Coal mine established at Port Graham Bay</a:t>
            </a:r>
          </a:p>
          <a:p>
            <a:r>
              <a:rPr lang="en-US" sz="1800" dirty="0" smtClean="0"/>
              <a:t>1874, Nicholas Moonin born in Nanwalek, Father and Grandfather of a large portion of population in Nanwalek.</a:t>
            </a:r>
          </a:p>
          <a:p>
            <a:r>
              <a:rPr lang="en-US" sz="1800" dirty="0" smtClean="0"/>
              <a:t>1870, Yalik residents moved to Nanwalek.</a:t>
            </a:r>
          </a:p>
          <a:p>
            <a:r>
              <a:rPr lang="en-US" sz="1800" dirty="0" smtClean="0"/>
              <a:t>1915, Port lock established</a:t>
            </a:r>
          </a:p>
          <a:p>
            <a:r>
              <a:rPr lang="en-US" sz="1800" dirty="0" smtClean="0"/>
              <a:t>1950 Portlock abandoned, residents move to Port Graham and Nanwalek</a:t>
            </a:r>
          </a:p>
          <a:p>
            <a:endParaRPr lang="en-US" sz="1800" dirty="0"/>
          </a:p>
        </p:txBody>
      </p:sp>
      <p:sp>
        <p:nvSpPr>
          <p:cNvPr id="5" name="Content Placeholder 4"/>
          <p:cNvSpPr>
            <a:spLocks noGrp="1"/>
          </p:cNvSpPr>
          <p:nvPr>
            <p:ph sz="half" idx="2"/>
          </p:nvPr>
        </p:nvSpPr>
        <p:spPr/>
        <p:txBody>
          <a:bodyPr>
            <a:normAutofit fontScale="92500" lnSpcReduction="10000"/>
          </a:bodyPr>
          <a:lstStyle/>
          <a:p>
            <a:r>
              <a:rPr lang="en-US" dirty="0" smtClean="0"/>
              <a:t>Prince William Sound </a:t>
            </a:r>
          </a:p>
          <a:p>
            <a:r>
              <a:rPr lang="en-US" sz="1900" dirty="0" smtClean="0"/>
              <a:t>1741-1867, The exploration of the Russian Fur Trade period</a:t>
            </a:r>
          </a:p>
          <a:p>
            <a:r>
              <a:rPr lang="en-US" sz="1900" dirty="0" smtClean="0"/>
              <a:t>1867, Alaska is sold to the United States.</a:t>
            </a:r>
          </a:p>
          <a:p>
            <a:endParaRPr lang="en-US" sz="1900" dirty="0"/>
          </a:p>
        </p:txBody>
      </p:sp>
    </p:spTree>
    <p:extLst>
      <p:ext uri="{BB962C8B-B14F-4D97-AF65-F5344CB8AC3E}">
        <p14:creationId xmlns:p14="http://schemas.microsoft.com/office/powerpoint/2010/main" val="294473266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3506</TotalTime>
  <Words>1237</Words>
  <Application>Microsoft Office PowerPoint</Application>
  <PresentationFormat>On-screen Show (4:3)</PresentationFormat>
  <Paragraphs>93</Paragraphs>
  <Slides>20</Slides>
  <Notes>1</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Civic</vt:lpstr>
      <vt:lpstr>Traditional Place Names </vt:lpstr>
      <vt:lpstr>“During Pre-contact time, there were seasonal villages in Prince William Sound. Over the centuries, our ancestors established various settlements. Traditional place names connect the Sugpiaq and Eyak people to our long history in the Chugach Region.”   </vt:lpstr>
      <vt:lpstr>PowerPoint Presentation</vt:lpstr>
      <vt:lpstr>PowerPoint Presentation</vt:lpstr>
      <vt:lpstr>Traditional Place Names in Port Graham</vt:lpstr>
      <vt:lpstr>Online Maps</vt:lpstr>
      <vt:lpstr>Curriculum for Traditional Place Names Activity lessons</vt:lpstr>
      <vt:lpstr>Suggested Topics for Curriculum</vt:lpstr>
      <vt:lpstr>Timeline of events in the Chugach Region</vt:lpstr>
      <vt:lpstr>Stories of Abandoned Villages</vt:lpstr>
      <vt:lpstr>Stories of Abandoned villages</vt:lpstr>
      <vt:lpstr>Old Beliefs in Port Graham</vt:lpstr>
      <vt:lpstr>Old Beliefs English translation</vt:lpstr>
      <vt:lpstr>Questions and Comments</vt:lpstr>
      <vt:lpstr>Interview Questions</vt:lpstr>
      <vt:lpstr>More questions…</vt:lpstr>
      <vt:lpstr>And more…</vt:lpstr>
      <vt:lpstr> Almost done…</vt:lpstr>
      <vt:lpstr>Hang in there…</vt:lpstr>
      <vt:lpstr>Yahoo… the last ones.</vt:lpstr>
    </vt:vector>
  </TitlesOfParts>
  <Company>Chugachmiut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Traditional Place Names</dc:title>
  <dc:creator>Tim</dc:creator>
  <cp:lastModifiedBy>Tim</cp:lastModifiedBy>
  <cp:revision>36</cp:revision>
  <dcterms:created xsi:type="dcterms:W3CDTF">2018-02-27T00:15:35Z</dcterms:created>
  <dcterms:modified xsi:type="dcterms:W3CDTF">2018-03-07T19:58:52Z</dcterms:modified>
</cp:coreProperties>
</file>